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70" r:id="rId4"/>
    <p:sldId id="264" r:id="rId5"/>
    <p:sldId id="274" r:id="rId6"/>
    <p:sldId id="265" r:id="rId7"/>
    <p:sldId id="281" r:id="rId8"/>
    <p:sldId id="269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F87"/>
    <a:srgbClr val="002F87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974" autoAdjust="0"/>
  </p:normalViewPr>
  <p:slideViewPr>
    <p:cSldViewPr snapToGrid="0">
      <p:cViewPr varScale="1">
        <p:scale>
          <a:sx n="85" d="100"/>
          <a:sy n="85" d="100"/>
        </p:scale>
        <p:origin x="130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F86E-152E-4241-B801-37D0FF10CDB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D0D8-ABFA-42C6-9829-E9BAC36E1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Henderson student counseling services provides the opportunity for students to benefit from working on personal issues</a:t>
            </a:r>
          </a:p>
          <a:p>
            <a:r>
              <a:rPr lang="en-US" sz="12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A behavioral health professional can suggest ways to cope and better understand</a:t>
            </a:r>
          </a:p>
          <a:p>
            <a:r>
              <a:rPr lang="en-US" sz="12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The counseling center is staffed by experienced, licensed behavioral health professionals including a psychiatrist if you are in need medication management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0D0D8-ABFA-42C6-9829-E9BAC36E1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2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en-US" sz="2600" b="1" dirty="0">
                <a:solidFill>
                  <a:schemeClr val="bg1"/>
                </a:solidFill>
                <a:latin typeface="Century Gothic" pitchFamily="34" charset="0"/>
              </a:rPr>
              <a:t>ounseling is not just giving advice for a quick fix</a:t>
            </a:r>
          </a:p>
          <a:p>
            <a:pPr>
              <a:buNone/>
            </a:pPr>
            <a:endParaRPr lang="en-US" sz="26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Century Gothic" pitchFamily="34" charset="0"/>
              </a:rPr>
              <a:t>Seeing a counselor, you will have opportunities to:</a:t>
            </a:r>
          </a:p>
          <a:p>
            <a:pPr lvl="1">
              <a:lnSpc>
                <a:spcPct val="200000"/>
              </a:lnSpc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Talk in a safe, non-judgmental environment</a:t>
            </a:r>
          </a:p>
          <a:p>
            <a:pPr lvl="1">
              <a:lnSpc>
                <a:spcPct val="200000"/>
              </a:lnSpc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Talk about anything that might be causing you distress </a:t>
            </a:r>
          </a:p>
          <a:p>
            <a:pPr lvl="1">
              <a:lnSpc>
                <a:spcPct val="200000"/>
              </a:lnSpc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Learn that you are not alone in this </a:t>
            </a:r>
          </a:p>
          <a:p>
            <a:pPr lvl="1">
              <a:lnSpc>
                <a:spcPct val="200000"/>
              </a:lnSpc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Find your path for self-growth 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0D0D8-ABFA-42C6-9829-E9BAC36E1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Students are provided the opportunity to express their emotions in an uninhibited and safe environment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counseling relationship is objective, non-judgmental, and understanding 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counseling relationship is confidential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Services are provided by licensed clinicians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0D0D8-ABFA-42C6-9829-E9BAC36E1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0D0D8-ABFA-42C6-9829-E9BAC36E1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3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0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8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1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0EDA-AA93-40BF-9E4A-6E591C41B896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60A9-C53B-438F-893F-6EE6E3DCA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endersonbh.org/t-student-counseling-services/nov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3F91-F74B-4A31-9EC6-31E3B74054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1663" y="4928299"/>
            <a:ext cx="10515600" cy="9536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Let us help you maximize your best self!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89935-6F46-428E-BA51-B34FBFA8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78" y="584692"/>
            <a:ext cx="9840044" cy="1638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45246-AC86-4DB8-98CE-431B10F117DF}"/>
              </a:ext>
            </a:extLst>
          </p:cNvPr>
          <p:cNvSpPr txBox="1"/>
          <p:nvPr/>
        </p:nvSpPr>
        <p:spPr>
          <a:xfrm>
            <a:off x="4900993" y="2115367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Provided by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5E75250-4811-489E-B32C-E9425D7AC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0" y="2700142"/>
            <a:ext cx="4709160" cy="1170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2C28F-9AEB-414C-8774-77C932B21AF2}"/>
              </a:ext>
            </a:extLst>
          </p:cNvPr>
          <p:cNvSpPr txBox="1"/>
          <p:nvPr/>
        </p:nvSpPr>
        <p:spPr>
          <a:xfrm>
            <a:off x="2675467" y="4347228"/>
            <a:ext cx="6096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Suzelle Guinart, LMHC - Director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2"/>
    </mc:Choice>
    <mc:Fallback xmlns="">
      <p:transition spd="slow" advTm="239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294967295"/>
          </p:nvPr>
        </p:nvSpPr>
        <p:spPr>
          <a:xfrm>
            <a:off x="3922198" y="1839467"/>
            <a:ext cx="4457700" cy="3139321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87325" indent="-187325" defTabSz="914400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Tx/>
              <a:buSzTx/>
              <a:defRPr/>
            </a:pPr>
            <a:endParaRPr lang="en-US" sz="1800" u="sng" dirty="0">
              <a:solidFill>
                <a:schemeClr val="bg1"/>
              </a:solidFill>
              <a:cs typeface="Kalinga"/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Phone Numbers</a:t>
            </a:r>
            <a:endParaRPr lang="en-US" b="1" u="sng" dirty="0">
              <a:solidFill>
                <a:schemeClr val="bg1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Office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954-424-6911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</a:t>
            </a: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954-262-7050</a:t>
            </a: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br>
              <a:rPr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Crisis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Hotline: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954-424-6911 or 954-262-7050 </a:t>
            </a: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(available 24 hours, 7 days a week)</a:t>
            </a:r>
            <a:endParaRPr lang="en-US" dirty="0">
              <a:solidFill>
                <a:schemeClr val="bg1"/>
              </a:solidFill>
            </a:endParaRPr>
          </a:p>
          <a:p>
            <a:pPr marL="0" indent="0" defTabSz="4821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i="0">
                <a:solidFill>
                  <a:srgbClr val="000000"/>
                </a:solidFill>
                <a:effectLst/>
              </a:defRPr>
            </a:pPr>
            <a:endParaRPr lang="en-US" u="sng" dirty="0">
              <a:solidFill>
                <a:schemeClr val="bg1"/>
              </a:solidFill>
              <a:latin typeface="Garamond"/>
              <a:ea typeface="+mn-lt"/>
              <a:cs typeface="Kalin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19FB7-27D5-424A-B133-D522F7A62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3" y="293340"/>
            <a:ext cx="9678751" cy="1133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3CFB6F-7F17-49DF-80EB-CDF04A8FAC8B}"/>
              </a:ext>
            </a:extLst>
          </p:cNvPr>
          <p:cNvSpPr/>
          <p:nvPr/>
        </p:nvSpPr>
        <p:spPr>
          <a:xfrm>
            <a:off x="1523999" y="5520789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https://www.hendersonbh.org/t-student-counseling-services/nova/</a:t>
            </a:r>
          </a:p>
        </p:txBody>
      </p:sp>
    </p:spTree>
    <p:extLst>
      <p:ext uri="{BB962C8B-B14F-4D97-AF65-F5344CB8AC3E}">
        <p14:creationId xmlns:p14="http://schemas.microsoft.com/office/powerpoint/2010/main" val="29706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4E7E9-BA3B-FDD6-748B-54DA2DEB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196" y="426508"/>
            <a:ext cx="5729607" cy="600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3F91-F74B-4A31-9EC6-31E3B74054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7558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 place to explore your thoughts and feelings in order to build skills to handle life's trials and accomplish your goals.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53CF5-D9FC-42BC-B76C-6549E233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12846"/>
            <a:ext cx="96774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3F91-F74B-4A31-9EC6-31E3B74054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71413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D7CA8-10D7-421E-9365-FBB210A4FB32}"/>
              </a:ext>
            </a:extLst>
          </p:cNvPr>
          <p:cNvSpPr/>
          <p:nvPr/>
        </p:nvSpPr>
        <p:spPr>
          <a:xfrm>
            <a:off x="5402366" y="169799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Challenges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Couples Counseling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Anxiety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Management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Anxiety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and Anxiety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 &amp; Goal Setting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Abuse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Disorders and Body image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Grief And loss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Adjustment to Student Life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much more….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DDD66-C548-4BAA-BC5F-FB99809151B0}"/>
              </a:ext>
            </a:extLst>
          </p:cNvPr>
          <p:cNvSpPr txBox="1"/>
          <p:nvPr/>
        </p:nvSpPr>
        <p:spPr>
          <a:xfrm>
            <a:off x="693634" y="1797877"/>
            <a:ext cx="4920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We can help with: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53BF7-B422-4FAA-B4D6-5F25C1CB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31242"/>
            <a:ext cx="9677400" cy="113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B060D-E2B9-47EF-9C9E-EDE106F0B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35" y="2628874"/>
            <a:ext cx="4545096" cy="29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CB6FB-8D0C-4BAA-B905-4A0302AFD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236214"/>
            <a:ext cx="9678751" cy="113363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74648A-7C95-49B9-BC8D-0A8AE4209264}"/>
              </a:ext>
            </a:extLst>
          </p:cNvPr>
          <p:cNvSpPr txBox="1">
            <a:spLocks/>
          </p:cNvSpPr>
          <p:nvPr/>
        </p:nvSpPr>
        <p:spPr>
          <a:xfrm>
            <a:off x="419100" y="1510548"/>
            <a:ext cx="5384800" cy="4525963"/>
          </a:xfrm>
          <a:prstGeom prst="rect">
            <a:avLst/>
          </a:prstGeom>
          <a:ln w="38100">
            <a:solidFill>
              <a:srgbClr val="F8F8F8"/>
            </a:solidFill>
          </a:ln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Session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+10 Free Counseling Sessions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/ Couples/Family Counseling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Psychiatric Services Available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24/7, 7 days a week Crisis Hotline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Non-diagnostic</a:t>
            </a:r>
          </a:p>
          <a:p>
            <a:pPr marL="1170432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100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5ADC5BD-CD88-4FA9-84FC-652AFD8133A5}"/>
              </a:ext>
            </a:extLst>
          </p:cNvPr>
          <p:cNvSpPr txBox="1">
            <a:spLocks/>
          </p:cNvSpPr>
          <p:nvPr/>
        </p:nvSpPr>
        <p:spPr>
          <a:xfrm>
            <a:off x="6197600" y="1532241"/>
            <a:ext cx="5575300" cy="4525963"/>
          </a:xfrm>
          <a:prstGeom prst="rect">
            <a:avLst/>
          </a:prstGeom>
          <a:ln w="38100">
            <a:solidFill>
              <a:srgbClr val="F8F8F8"/>
            </a:solidFill>
          </a:ln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In-person / Telehealth (video)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(954) 424-6911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(on-campus dialing (2-7050)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                    OR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into portal to set up 1st appt.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https://www.hendersonbh.org/t-student-counseling-services/nova/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F8F8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61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DC1B8-0F65-7408-78EA-271F1DCC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8" y="820999"/>
            <a:ext cx="11435644" cy="5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C9BE7244-46C1-4EDA-8B4F-DAF248128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-3296" b="3116"/>
          <a:stretch/>
        </p:blipFill>
        <p:spPr>
          <a:xfrm>
            <a:off x="1275644" y="1"/>
            <a:ext cx="9663290" cy="68580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gradFill>
            <a:gsLst>
              <a:gs pos="69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24C8596-597C-4253-959A-90381BCA6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462415"/>
            <a:ext cx="2957688" cy="769052"/>
          </a:xfrm>
          <a:prstGeom prst="rect">
            <a:avLst/>
          </a:prstGeom>
        </p:spPr>
      </p:pic>
      <p:pic>
        <p:nvPicPr>
          <p:cNvPr id="14" name="Picture 2" descr="http://nsunews.nova.edu/wp-content/uploads/2012/04/SharksLogo%C2%AE-CMYK.jpg">
            <a:extLst>
              <a:ext uri="{FF2B5EF4-FFF2-40B4-BE49-F238E27FC236}">
                <a16:creationId xmlns:a16="http://schemas.microsoft.com/office/drawing/2014/main" id="{573D51AB-4191-44E1-A91F-EAB94407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8" y="5593644"/>
            <a:ext cx="201149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2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nseling / Home Page">
            <a:extLst>
              <a:ext uri="{FF2B5EF4-FFF2-40B4-BE49-F238E27FC236}">
                <a16:creationId xmlns:a16="http://schemas.microsoft.com/office/drawing/2014/main" id="{426544B7-C48C-250D-2B40-C9354071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6" y="931769"/>
            <a:ext cx="7713668" cy="49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9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C6215-9537-4949-9A0B-40751391D68D}"/>
              </a:ext>
            </a:extLst>
          </p:cNvPr>
          <p:cNvSpPr/>
          <p:nvPr/>
        </p:nvSpPr>
        <p:spPr>
          <a:xfrm>
            <a:off x="3657356" y="1542582"/>
            <a:ext cx="4719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Hours of Operation: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11E40-85AD-4543-8332-493C1D4BCC20}"/>
              </a:ext>
            </a:extLst>
          </p:cNvPr>
          <p:cNvSpPr/>
          <p:nvPr/>
        </p:nvSpPr>
        <p:spPr>
          <a:xfrm>
            <a:off x="2969137" y="253573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Monday 		 8:30am – 6:00pm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Tuesday 		 8:30am – 8:00pm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Wednesday      8:30am – 8:00pm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 Thursday 	       8:30am – 6:00pm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Friday 	              8:30am – 5:00pm</a:t>
            </a:r>
          </a:p>
          <a:p>
            <a:pPr lvl="0" algn="ctr" defTabSz="457200"/>
            <a:endParaRPr lang="en-US" sz="2400" b="1" dirty="0">
              <a:solidFill>
                <a:prstClr val="white"/>
              </a:solidFill>
            </a:endParaRPr>
          </a:p>
          <a:p>
            <a:pPr lvl="0" algn="ctr" defTabSz="457200"/>
            <a:r>
              <a:rPr lang="en-US" sz="2400" b="1" u="sng" dirty="0">
                <a:solidFill>
                  <a:prstClr val="white"/>
                </a:solidFill>
              </a:rPr>
              <a:t>On-Call Crisis Counselor available </a:t>
            </a:r>
          </a:p>
          <a:p>
            <a:pPr lvl="0" algn="ctr" defTabSz="457200"/>
            <a:r>
              <a:rPr lang="en-US" sz="2400" b="1" dirty="0">
                <a:solidFill>
                  <a:prstClr val="white"/>
                </a:solidFill>
              </a:rPr>
              <a:t>24hrs/7days </a:t>
            </a:r>
            <a:r>
              <a:rPr lang="en-US" sz="2400" b="1" dirty="0" err="1">
                <a:solidFill>
                  <a:prstClr val="white"/>
                </a:solidFill>
              </a:rPr>
              <a:t>wk</a:t>
            </a:r>
            <a:r>
              <a:rPr lang="en-US" sz="2400" b="1" dirty="0">
                <a:solidFill>
                  <a:prstClr val="white"/>
                </a:solidFill>
              </a:rPr>
              <a:t> /365 per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99D410-6148-44B3-AA9D-A341C18952F0}"/>
              </a:ext>
            </a:extLst>
          </p:cNvPr>
          <p:cNvSpPr/>
          <p:nvPr/>
        </p:nvSpPr>
        <p:spPr>
          <a:xfrm>
            <a:off x="3445503" y="5929543"/>
            <a:ext cx="514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Services provided in person or via Telehealth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B8661-ED7F-4F8B-8859-FF65C2C3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299470"/>
            <a:ext cx="9678751" cy="1133633"/>
          </a:xfrm>
          <a:prstGeom prst="rect">
            <a:avLst/>
          </a:prstGeom>
        </p:spPr>
      </p:pic>
      <p:pic>
        <p:nvPicPr>
          <p:cNvPr id="7" name="Picture 2" descr="http://nsunews.nova.edu/wp-content/uploads/2012/04/SharksLogo%C2%AE-CMYK.jpg">
            <a:extLst>
              <a:ext uri="{FF2B5EF4-FFF2-40B4-BE49-F238E27FC236}">
                <a16:creationId xmlns:a16="http://schemas.microsoft.com/office/drawing/2014/main" id="{879071E0-AB8D-419D-A7C9-20630407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39" y="4973617"/>
            <a:ext cx="2011493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8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294967295"/>
          </p:nvPr>
        </p:nvSpPr>
        <p:spPr>
          <a:xfrm>
            <a:off x="6750754" y="2168145"/>
            <a:ext cx="4440825" cy="2045175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indent="0" algn="ctr" defTabSz="482186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4100" b="1" dirty="0">
                <a:solidFill>
                  <a:schemeClr val="bg1"/>
                </a:solidFill>
                <a:ea typeface="+mn-lt"/>
                <a:cs typeface="Kalinga"/>
              </a:rPr>
              <a:t>In Person &amp;</a:t>
            </a:r>
          </a:p>
          <a:p>
            <a:pPr marL="0" indent="0" algn="ctr" defTabSz="4821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4100" b="1" dirty="0">
                <a:solidFill>
                  <a:schemeClr val="bg1"/>
                </a:solidFill>
                <a:ea typeface="+mn-lt"/>
                <a:cs typeface="Kalinga"/>
              </a:rPr>
              <a:t>Telehealth Services </a:t>
            </a:r>
          </a:p>
          <a:p>
            <a:pPr marL="0" indent="0" algn="ctr" defTabSz="4821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4100" b="1" dirty="0">
                <a:solidFill>
                  <a:schemeClr val="bg1"/>
                </a:solidFill>
                <a:ea typeface="+mn-lt"/>
                <a:cs typeface="Kalinga"/>
              </a:rPr>
              <a:t>Available </a:t>
            </a:r>
          </a:p>
          <a:p>
            <a:pPr marL="0" indent="0" algn="ctr" defTabSz="4821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 i="0">
                <a:solidFill>
                  <a:srgbClr val="000000"/>
                </a:solidFill>
                <a:effectLst/>
              </a:defRPr>
            </a:pPr>
            <a:endParaRPr lang="en-US" sz="1800" b="1" dirty="0">
              <a:solidFill>
                <a:schemeClr val="bg1"/>
              </a:solidFill>
              <a:ea typeface="+mn-lt"/>
              <a:cs typeface="Kalin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19FB7-27D5-424A-B133-D522F7A62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3" y="309403"/>
            <a:ext cx="9678751" cy="1133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3CFB6F-7F17-49DF-80EB-CDF04A8FAC8B}"/>
              </a:ext>
            </a:extLst>
          </p:cNvPr>
          <p:cNvSpPr/>
          <p:nvPr/>
        </p:nvSpPr>
        <p:spPr>
          <a:xfrm>
            <a:off x="1523999" y="5520789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https://www.hendersonbh.org/t-student-counseling-services/nova/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468CD6E-7D3C-4682-B3B2-35F168739788}"/>
              </a:ext>
            </a:extLst>
          </p:cNvPr>
          <p:cNvSpPr txBox="1">
            <a:spLocks/>
          </p:cNvSpPr>
          <p:nvPr/>
        </p:nvSpPr>
        <p:spPr>
          <a:xfrm>
            <a:off x="1256623" y="2125377"/>
            <a:ext cx="4779057" cy="2089162"/>
          </a:xfrm>
          <a:prstGeom prst="rect">
            <a:avLst/>
          </a:prstGeom>
          <a:noFill/>
          <a:ln w="57150">
            <a:solidFill>
              <a:srgbClr val="E7E6E6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1" i="0" u="sng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Davie Main Campus: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Student Affairs Building  3</a:t>
            </a:r>
            <a:r>
              <a:rPr kumimoji="0" lang="en-US" sz="4200" b="1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rd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Floor</a:t>
            </a:r>
          </a:p>
          <a:p>
            <a:pPr marL="0" marR="0" lvl="0" indent="0" algn="l" defTabSz="4821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800" i="0">
                <a:solidFill>
                  <a:srgbClr val="000000"/>
                </a:solidFill>
                <a:effectLst/>
              </a:defRPr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aramond"/>
              <a:ea typeface="+mn-lt"/>
              <a:cs typeface="Kalinga"/>
            </a:endParaRPr>
          </a:p>
        </p:txBody>
      </p:sp>
    </p:spTree>
    <p:extLst>
      <p:ext uri="{BB962C8B-B14F-4D97-AF65-F5344CB8AC3E}">
        <p14:creationId xmlns:p14="http://schemas.microsoft.com/office/powerpoint/2010/main" val="267053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404</Words>
  <Application>Microsoft Office PowerPoint</Application>
  <PresentationFormat>Widescreen</PresentationFormat>
  <Paragraphs>82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Garamond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Futterman</dc:creator>
  <cp:lastModifiedBy>Suzelle Guinart</cp:lastModifiedBy>
  <cp:revision>17</cp:revision>
  <dcterms:created xsi:type="dcterms:W3CDTF">2021-05-03T21:14:25Z</dcterms:created>
  <dcterms:modified xsi:type="dcterms:W3CDTF">2022-08-09T13:09:14Z</dcterms:modified>
</cp:coreProperties>
</file>