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9"/>
  </p:notesMasterIdLst>
  <p:handoutMasterIdLst>
    <p:handoutMasterId r:id="rId20"/>
  </p:handoutMasterIdLst>
  <p:sldIdLst>
    <p:sldId id="256" r:id="rId6"/>
    <p:sldId id="259" r:id="rId7"/>
    <p:sldId id="710" r:id="rId8"/>
    <p:sldId id="390" r:id="rId9"/>
    <p:sldId id="377" r:id="rId10"/>
    <p:sldId id="480" r:id="rId11"/>
    <p:sldId id="486" r:id="rId12"/>
    <p:sldId id="399" r:id="rId13"/>
    <p:sldId id="711" r:id="rId14"/>
    <p:sldId id="484" r:id="rId15"/>
    <p:sldId id="489" r:id="rId16"/>
    <p:sldId id="378" r:id="rId17"/>
    <p:sldId id="26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042E87"/>
    <a:srgbClr val="D0D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385A3-F228-40C7-BDD8-EEA993AC3414}" v="3" dt="2022-08-12T12:56:25.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1" autoAdjust="0"/>
    <p:restoredTop sz="87413" autoAdjust="0"/>
  </p:normalViewPr>
  <p:slideViewPr>
    <p:cSldViewPr snapToGrid="0" snapToObjects="1">
      <p:cViewPr varScale="1">
        <p:scale>
          <a:sx n="75" d="100"/>
          <a:sy n="75" d="100"/>
        </p:scale>
        <p:origin x="86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29C1D1C-ECDE-4E11-84C0-818123B2FB2C}" type="datetimeFigureOut">
              <a:rPr lang="en-US" smtClean="0"/>
              <a:t>8/12/2022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41BE3A-D476-4419-9E6D-2F4DCCD9F666}" type="slidenum">
              <a:rPr lang="en-US" smtClean="0"/>
              <a:t>‹#›</a:t>
            </a:fld>
            <a:endParaRPr lang="en-US"/>
          </a:p>
        </p:txBody>
      </p:sp>
    </p:spTree>
    <p:extLst>
      <p:ext uri="{BB962C8B-B14F-4D97-AF65-F5344CB8AC3E}">
        <p14:creationId xmlns:p14="http://schemas.microsoft.com/office/powerpoint/2010/main" val="40706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6DFAFD-426F-432E-BADD-D2B422C4D974}" type="datetimeFigureOut">
              <a:rPr lang="en-US" smtClean="0"/>
              <a:t>8/12/2022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5D216F-6289-4A72-B86C-1D2D0167AFCB}" type="slidenum">
              <a:rPr lang="en-US" smtClean="0"/>
              <a:t>‹#›</a:t>
            </a:fld>
            <a:endParaRPr lang="en-US"/>
          </a:p>
        </p:txBody>
      </p:sp>
    </p:spTree>
    <p:extLst>
      <p:ext uri="{BB962C8B-B14F-4D97-AF65-F5344CB8AC3E}">
        <p14:creationId xmlns:p14="http://schemas.microsoft.com/office/powerpoint/2010/main" val="421219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D216F-6289-4A72-B86C-1D2D0167AFCB}" type="slidenum">
              <a:rPr lang="en-US" smtClean="0"/>
              <a:t>2</a:t>
            </a:fld>
            <a:endParaRPr lang="en-US"/>
          </a:p>
        </p:txBody>
      </p:sp>
    </p:spTree>
    <p:extLst>
      <p:ext uri="{BB962C8B-B14F-4D97-AF65-F5344CB8AC3E}">
        <p14:creationId xmlns:p14="http://schemas.microsoft.com/office/powerpoint/2010/main" val="363434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D216F-6289-4A72-B86C-1D2D0167AFCB}" type="slidenum">
              <a:rPr lang="en-US" smtClean="0"/>
              <a:t>12</a:t>
            </a:fld>
            <a:endParaRPr lang="en-US"/>
          </a:p>
        </p:txBody>
      </p:sp>
    </p:spTree>
    <p:extLst>
      <p:ext uri="{BB962C8B-B14F-4D97-AF65-F5344CB8AC3E}">
        <p14:creationId xmlns:p14="http://schemas.microsoft.com/office/powerpoint/2010/main" val="113994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provides resources across disciplines</a:t>
            </a:r>
          </a:p>
        </p:txBody>
      </p:sp>
      <p:sp>
        <p:nvSpPr>
          <p:cNvPr id="4" name="Slide Number Placeholder 3"/>
          <p:cNvSpPr>
            <a:spLocks noGrp="1"/>
          </p:cNvSpPr>
          <p:nvPr>
            <p:ph type="sldNum" sz="quarter" idx="5"/>
          </p:nvPr>
        </p:nvSpPr>
        <p:spPr/>
        <p:txBody>
          <a:bodyPr/>
          <a:lstStyle/>
          <a:p>
            <a:fld id="{9D5D216F-6289-4A72-B86C-1D2D0167AFCB}" type="slidenum">
              <a:rPr lang="en-US" smtClean="0"/>
              <a:t>3</a:t>
            </a:fld>
            <a:endParaRPr lang="en-US"/>
          </a:p>
        </p:txBody>
      </p:sp>
      <p:sp>
        <p:nvSpPr>
          <p:cNvPr id="5" name="Footer Placeholder 4">
            <a:extLst>
              <a:ext uri="{FF2B5EF4-FFF2-40B4-BE49-F238E27FC236}">
                <a16:creationId xmlns:a16="http://schemas.microsoft.com/office/drawing/2014/main" id="{2B0B6941-984A-92BC-4E20-7C9F696B84C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9469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NSU’s anti-discrimination statement also protects gender identity and expression</a:t>
            </a:r>
          </a:p>
        </p:txBody>
      </p:sp>
      <p:sp>
        <p:nvSpPr>
          <p:cNvPr id="4" name="Slide Number Placeholder 3"/>
          <p:cNvSpPr>
            <a:spLocks noGrp="1"/>
          </p:cNvSpPr>
          <p:nvPr>
            <p:ph type="sldNum" sz="quarter" idx="5"/>
          </p:nvPr>
        </p:nvSpPr>
        <p:spPr/>
        <p:txBody>
          <a:bodyPr/>
          <a:lstStyle/>
          <a:p>
            <a:fld id="{9D5D216F-6289-4A72-B86C-1D2D0167AFCB}" type="slidenum">
              <a:rPr lang="en-US" smtClean="0"/>
              <a:t>5</a:t>
            </a:fld>
            <a:endParaRPr lang="en-US"/>
          </a:p>
        </p:txBody>
      </p:sp>
    </p:spTree>
    <p:extLst>
      <p:ext uri="{BB962C8B-B14F-4D97-AF65-F5344CB8AC3E}">
        <p14:creationId xmlns:p14="http://schemas.microsoft.com/office/powerpoint/2010/main" val="15867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D216F-6289-4A72-B86C-1D2D0167AFCB}" type="slidenum">
              <a:rPr lang="en-US" smtClean="0"/>
              <a:t>6</a:t>
            </a:fld>
            <a:endParaRPr lang="en-US"/>
          </a:p>
        </p:txBody>
      </p:sp>
    </p:spTree>
    <p:extLst>
      <p:ext uri="{BB962C8B-B14F-4D97-AF65-F5344CB8AC3E}">
        <p14:creationId xmlns:p14="http://schemas.microsoft.com/office/powerpoint/2010/main" val="312803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about giving information, resources, and options</a:t>
            </a:r>
          </a:p>
        </p:txBody>
      </p:sp>
      <p:sp>
        <p:nvSpPr>
          <p:cNvPr id="4" name="Slide Number Placeholder 3"/>
          <p:cNvSpPr>
            <a:spLocks noGrp="1"/>
          </p:cNvSpPr>
          <p:nvPr>
            <p:ph type="sldNum" sz="quarter" idx="10"/>
          </p:nvPr>
        </p:nvSpPr>
        <p:spPr/>
        <p:txBody>
          <a:bodyPr/>
          <a:lstStyle/>
          <a:p>
            <a:fld id="{9D5D216F-6289-4A72-B86C-1D2D0167AFCB}" type="slidenum">
              <a:rPr lang="en-US" smtClean="0"/>
              <a:t>7</a:t>
            </a:fld>
            <a:endParaRPr lang="en-US"/>
          </a:p>
        </p:txBody>
      </p:sp>
    </p:spTree>
    <p:extLst>
      <p:ext uri="{BB962C8B-B14F-4D97-AF65-F5344CB8AC3E}">
        <p14:creationId xmlns:p14="http://schemas.microsoft.com/office/powerpoint/2010/main" val="116022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new member of the NSU community,</a:t>
            </a:r>
            <a:r>
              <a:rPr lang="en-US" baseline="0" dirty="0"/>
              <a:t> you play an important role in helping to prevent or minimize the effects of sexual misconduct at NSU. </a:t>
            </a:r>
            <a:endParaRPr lang="en-US" dirty="0"/>
          </a:p>
        </p:txBody>
      </p:sp>
      <p:sp>
        <p:nvSpPr>
          <p:cNvPr id="4" name="Slide Number Placeholder 3"/>
          <p:cNvSpPr>
            <a:spLocks noGrp="1"/>
          </p:cNvSpPr>
          <p:nvPr>
            <p:ph type="sldNum" sz="quarter" idx="10"/>
          </p:nvPr>
        </p:nvSpPr>
        <p:spPr/>
        <p:txBody>
          <a:bodyPr/>
          <a:lstStyle/>
          <a:p>
            <a:fld id="{9D5D216F-6289-4A72-B86C-1D2D0167AFCB}" type="slidenum">
              <a:rPr lang="en-US" smtClean="0"/>
              <a:t>8</a:t>
            </a:fld>
            <a:endParaRPr lang="en-US"/>
          </a:p>
        </p:txBody>
      </p:sp>
    </p:spTree>
    <p:extLst>
      <p:ext uri="{BB962C8B-B14F-4D97-AF65-F5344CB8AC3E}">
        <p14:creationId xmlns:p14="http://schemas.microsoft.com/office/powerpoint/2010/main" val="298712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it is important</a:t>
            </a:r>
            <a:r>
              <a:rPr lang="en-US" baseline="0" dirty="0"/>
              <a:t> to recognize and report inappropriate conduct and behavior to the appropriate authorities. </a:t>
            </a:r>
          </a:p>
          <a:p>
            <a:endParaRPr lang="en-US" baseline="0" dirty="0"/>
          </a:p>
          <a:p>
            <a:r>
              <a:rPr lang="en-US" dirty="0"/>
              <a:t>If</a:t>
            </a:r>
            <a:r>
              <a:rPr lang="en-US" baseline="0" dirty="0"/>
              <a:t> you experience, observe, or otherwise become aware of sex-based misconduct affecting a member of our community, you have the RIGHT to report it to the NSU Title IX Coordinator. </a:t>
            </a:r>
          </a:p>
          <a:p>
            <a:endParaRPr lang="en-US" baseline="0" dirty="0"/>
          </a:p>
          <a:p>
            <a:r>
              <a:rPr lang="en-US" baseline="0" dirty="0"/>
              <a:t>You can share your experience with the Title IX Coordinator via a secure online reporting form, by phone, or email. </a:t>
            </a:r>
          </a:p>
          <a:p>
            <a:endParaRPr lang="en-US" baseline="0" dirty="0"/>
          </a:p>
          <a:p>
            <a:r>
              <a:rPr lang="en-US" baseline="0" dirty="0"/>
              <a:t>You may also choose to disclose your experience to a trusted faculty member, administrator, or staff member. Just know that with very few exceptions, all NSU employees are required to report sexual misconduct to the Title IX Coordinator to ensure that those affected are appropriately supported and connected to resources. This includes faculty, advisors, Resident Assistants, and coaches. </a:t>
            </a:r>
          </a:p>
          <a:p>
            <a:endParaRPr lang="en-US" baseline="0" dirty="0"/>
          </a:p>
          <a:p>
            <a:r>
              <a:rPr lang="en-US" baseline="0" dirty="0"/>
              <a:t>If what happened may also be a crime, you can also report your experience to local law enforcement directly. </a:t>
            </a:r>
          </a:p>
        </p:txBody>
      </p:sp>
      <p:sp>
        <p:nvSpPr>
          <p:cNvPr id="4" name="Slide Number Placeholder 3"/>
          <p:cNvSpPr>
            <a:spLocks noGrp="1"/>
          </p:cNvSpPr>
          <p:nvPr>
            <p:ph type="sldNum" sz="quarter" idx="10"/>
          </p:nvPr>
        </p:nvSpPr>
        <p:spPr/>
        <p:txBody>
          <a:bodyPr/>
          <a:lstStyle/>
          <a:p>
            <a:fld id="{9D5D216F-6289-4A72-B86C-1D2D0167AFCB}" type="slidenum">
              <a:rPr lang="en-US" smtClean="0"/>
              <a:t>9</a:t>
            </a:fld>
            <a:endParaRPr lang="en-US"/>
          </a:p>
        </p:txBody>
      </p:sp>
    </p:spTree>
    <p:extLst>
      <p:ext uri="{BB962C8B-B14F-4D97-AF65-F5344CB8AC3E}">
        <p14:creationId xmlns:p14="http://schemas.microsoft.com/office/powerpoint/2010/main" val="134591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NSU Title IX</a:t>
            </a:r>
            <a:r>
              <a:rPr lang="en-US" baseline="0" dirty="0"/>
              <a:t> website provides easy access to the secure online reporting form.  This allows the Title IX Coordinator to reach out directly to the affected person to offer information about resources, support, and options. </a:t>
            </a:r>
            <a:endParaRPr lang="en-US" dirty="0"/>
          </a:p>
        </p:txBody>
      </p:sp>
      <p:sp>
        <p:nvSpPr>
          <p:cNvPr id="4" name="Slide Number Placeholder 3"/>
          <p:cNvSpPr>
            <a:spLocks noGrp="1"/>
          </p:cNvSpPr>
          <p:nvPr>
            <p:ph type="sldNum" sz="quarter" idx="10"/>
          </p:nvPr>
        </p:nvSpPr>
        <p:spPr/>
        <p:txBody>
          <a:bodyPr/>
          <a:lstStyle/>
          <a:p>
            <a:fld id="{9D5D216F-6289-4A72-B86C-1D2D0167AFCB}" type="slidenum">
              <a:rPr lang="en-US" smtClean="0"/>
              <a:t>10</a:t>
            </a:fld>
            <a:endParaRPr lang="en-US"/>
          </a:p>
        </p:txBody>
      </p:sp>
    </p:spTree>
    <p:extLst>
      <p:ext uri="{BB962C8B-B14F-4D97-AF65-F5344CB8AC3E}">
        <p14:creationId xmlns:p14="http://schemas.microsoft.com/office/powerpoint/2010/main" val="70512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D216F-6289-4A72-B86C-1D2D0167AF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2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50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0808A-0A56-8448-A78D-26844B94A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21CD5-116F-1749-96CB-0C04A1AFC2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F36CE-A396-0640-8FCB-B08AEC4F6BAE}"/>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5" name="Footer Placeholder 4">
            <a:extLst>
              <a:ext uri="{FF2B5EF4-FFF2-40B4-BE49-F238E27FC236}">
                <a16:creationId xmlns:a16="http://schemas.microsoft.com/office/drawing/2014/main" id="{6E11E06E-F25A-7A4D-B4C7-D330F20BD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DC7FA-0982-654F-A10E-438369E801D5}"/>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00693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9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5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88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CB1B-9DB6-7148-B271-1F28A0BCB4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CAA282-66F0-F243-9B04-044A59957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FF4FEC-005F-2B41-BDE1-E927D9DFDF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EBA6F-2EFE-1F4A-A9AE-47C16EDC3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F4D303-EBAA-5642-9C68-2CC2727A1F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2493B-9F53-6341-B989-22CC15A6A075}"/>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8" name="Footer Placeholder 7">
            <a:extLst>
              <a:ext uri="{FF2B5EF4-FFF2-40B4-BE49-F238E27FC236}">
                <a16:creationId xmlns:a16="http://schemas.microsoft.com/office/drawing/2014/main" id="{1A41BC90-3AEB-0943-92BE-866340647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7DE57-2B63-134F-9412-BE881D45FEA9}"/>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159878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FEC8-3E81-D447-BBC9-C5FA792FA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860A8-6FC3-F94E-AF91-6606AE20078A}"/>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4" name="Footer Placeholder 3">
            <a:extLst>
              <a:ext uri="{FF2B5EF4-FFF2-40B4-BE49-F238E27FC236}">
                <a16:creationId xmlns:a16="http://schemas.microsoft.com/office/drawing/2014/main" id="{3D0BCC49-F116-AC4F-A903-E6BC2C0D2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326844-F848-FD48-B543-E900372F4DCA}"/>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97097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4BE23-EDF3-0649-8F08-2C52A69F23BE}"/>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3" name="Footer Placeholder 2">
            <a:extLst>
              <a:ext uri="{FF2B5EF4-FFF2-40B4-BE49-F238E27FC236}">
                <a16:creationId xmlns:a16="http://schemas.microsoft.com/office/drawing/2014/main" id="{8A96184E-83C9-A547-838B-998B9CBB6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95800-5B7F-2447-894A-D6193A0B2160}"/>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98836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21F2-E45A-A84D-AE84-D4926E2CF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E19BC-34AF-C548-AD65-87EC91C68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D3A9A9-9AE0-0F4D-91CD-E191EDA6A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F5BE58-9C15-754C-A444-EC745F656971}"/>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6" name="Footer Placeholder 5">
            <a:extLst>
              <a:ext uri="{FF2B5EF4-FFF2-40B4-BE49-F238E27FC236}">
                <a16:creationId xmlns:a16="http://schemas.microsoft.com/office/drawing/2014/main" id="{14983664-148E-2B4B-BFBE-25E7AD539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CAFD2-11A7-E24A-A07A-C591603E85DA}"/>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261004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A783-67B0-7C43-A4D6-FD3081C37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5F2FC-50F5-F94F-BEE6-A8AD085C7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93BCB-0524-9C40-B0D2-798434C62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301EAE-821B-A14A-8169-35631B847AA9}"/>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6" name="Footer Placeholder 5">
            <a:extLst>
              <a:ext uri="{FF2B5EF4-FFF2-40B4-BE49-F238E27FC236}">
                <a16:creationId xmlns:a16="http://schemas.microsoft.com/office/drawing/2014/main" id="{656E448A-0C13-4D4F-9980-95B3F6F15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EEE0F-33DB-604A-A87E-ECBE9E21B08C}"/>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143120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4B7-5DB2-994C-8649-2931EAFBA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204B2-81A9-3849-B7D9-0FAFA37CA0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EC04C-D5DA-A848-AC9E-9D28D92C8047}"/>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5" name="Footer Placeholder 4">
            <a:extLst>
              <a:ext uri="{FF2B5EF4-FFF2-40B4-BE49-F238E27FC236}">
                <a16:creationId xmlns:a16="http://schemas.microsoft.com/office/drawing/2014/main" id="{E53CD82A-28DB-B041-A9B1-705208F77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EA91F-5463-5045-875B-EFB59F5B22BC}"/>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195640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977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0808A-0A56-8448-A78D-26844B94A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21CD5-116F-1749-96CB-0C04A1AFC2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F36CE-A396-0640-8FCB-B08AEC4F6BAE}"/>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5" name="Footer Placeholder 4">
            <a:extLst>
              <a:ext uri="{FF2B5EF4-FFF2-40B4-BE49-F238E27FC236}">
                <a16:creationId xmlns:a16="http://schemas.microsoft.com/office/drawing/2014/main" id="{6E11E06E-F25A-7A4D-B4C7-D330F20BD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DC7FA-0982-654F-A10E-438369E801D5}"/>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51070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68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CB1B-9DB6-7148-B271-1F28A0BCB4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CAA282-66F0-F243-9B04-044A59957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FF4FEC-005F-2B41-BDE1-E927D9DFDF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EBA6F-2EFE-1F4A-A9AE-47C16EDC3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F4D303-EBAA-5642-9C68-2CC2727A1F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2493B-9F53-6341-B989-22CC15A6A075}"/>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8" name="Footer Placeholder 7">
            <a:extLst>
              <a:ext uri="{FF2B5EF4-FFF2-40B4-BE49-F238E27FC236}">
                <a16:creationId xmlns:a16="http://schemas.microsoft.com/office/drawing/2014/main" id="{1A41BC90-3AEB-0943-92BE-866340647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7DE57-2B63-134F-9412-BE881D45FEA9}"/>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71818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FEC8-3E81-D447-BBC9-C5FA792FA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860A8-6FC3-F94E-AF91-6606AE20078A}"/>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4" name="Footer Placeholder 3">
            <a:extLst>
              <a:ext uri="{FF2B5EF4-FFF2-40B4-BE49-F238E27FC236}">
                <a16:creationId xmlns:a16="http://schemas.microsoft.com/office/drawing/2014/main" id="{3D0BCC49-F116-AC4F-A903-E6BC2C0D2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326844-F848-FD48-B543-E900372F4DCA}"/>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41833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4BE23-EDF3-0649-8F08-2C52A69F23BE}"/>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3" name="Footer Placeholder 2">
            <a:extLst>
              <a:ext uri="{FF2B5EF4-FFF2-40B4-BE49-F238E27FC236}">
                <a16:creationId xmlns:a16="http://schemas.microsoft.com/office/drawing/2014/main" id="{8A96184E-83C9-A547-838B-998B9CBB6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95800-5B7F-2447-894A-D6193A0B2160}"/>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193181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21F2-E45A-A84D-AE84-D4926E2CF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E19BC-34AF-C548-AD65-87EC91C68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D3A9A9-9AE0-0F4D-91CD-E191EDA6A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F5BE58-9C15-754C-A444-EC745F656971}"/>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6" name="Footer Placeholder 5">
            <a:extLst>
              <a:ext uri="{FF2B5EF4-FFF2-40B4-BE49-F238E27FC236}">
                <a16:creationId xmlns:a16="http://schemas.microsoft.com/office/drawing/2014/main" id="{14983664-148E-2B4B-BFBE-25E7AD539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CAFD2-11A7-E24A-A07A-C591603E85DA}"/>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240321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A783-67B0-7C43-A4D6-FD3081C37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5F2FC-50F5-F94F-BEE6-A8AD085C7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93BCB-0524-9C40-B0D2-798434C62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301EAE-821B-A14A-8169-35631B847AA9}"/>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6" name="Footer Placeholder 5">
            <a:extLst>
              <a:ext uri="{FF2B5EF4-FFF2-40B4-BE49-F238E27FC236}">
                <a16:creationId xmlns:a16="http://schemas.microsoft.com/office/drawing/2014/main" id="{656E448A-0C13-4D4F-9980-95B3F6F15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EEE0F-33DB-604A-A87E-ECBE9E21B08C}"/>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90483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4B7-5DB2-994C-8649-2931EAFBA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204B2-81A9-3849-B7D9-0FAFA37CA0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EC04C-D5DA-A848-AC9E-9D28D92C8047}"/>
              </a:ext>
            </a:extLst>
          </p:cNvPr>
          <p:cNvSpPr>
            <a:spLocks noGrp="1"/>
          </p:cNvSpPr>
          <p:nvPr>
            <p:ph type="dt" sz="half" idx="10"/>
          </p:nvPr>
        </p:nvSpPr>
        <p:spPr/>
        <p:txBody>
          <a:bodyPr/>
          <a:lstStyle/>
          <a:p>
            <a:fld id="{BEB196F8-1C1E-CB4F-86F2-26FB75B138AD}" type="datetimeFigureOut">
              <a:rPr lang="en-US" smtClean="0"/>
              <a:t>8/12/2022</a:t>
            </a:fld>
            <a:endParaRPr lang="en-US"/>
          </a:p>
        </p:txBody>
      </p:sp>
      <p:sp>
        <p:nvSpPr>
          <p:cNvPr id="5" name="Footer Placeholder 4">
            <a:extLst>
              <a:ext uri="{FF2B5EF4-FFF2-40B4-BE49-F238E27FC236}">
                <a16:creationId xmlns:a16="http://schemas.microsoft.com/office/drawing/2014/main" id="{E53CD82A-28DB-B041-A9B1-705208F77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EA91F-5463-5045-875B-EFB59F5B22BC}"/>
              </a:ext>
            </a:extLst>
          </p:cNvPr>
          <p:cNvSpPr>
            <a:spLocks noGrp="1"/>
          </p:cNvSpPr>
          <p:nvPr>
            <p:ph type="sldNum" sz="quarter" idx="12"/>
          </p:nvPr>
        </p:nvSpPr>
        <p:spPr/>
        <p:txBody>
          <a:bodyPr/>
          <a:lstStyle/>
          <a:p>
            <a:fld id="{CE7D1E29-609A-9949-97DD-11AA226B560E}" type="slidenum">
              <a:rPr lang="en-US" smtClean="0"/>
              <a:t>‹#›</a:t>
            </a:fld>
            <a:endParaRPr lang="en-US"/>
          </a:p>
        </p:txBody>
      </p:sp>
    </p:spTree>
    <p:extLst>
      <p:ext uri="{BB962C8B-B14F-4D97-AF65-F5344CB8AC3E}">
        <p14:creationId xmlns:p14="http://schemas.microsoft.com/office/powerpoint/2010/main" val="334560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854CE-AFFA-C147-AED1-C8935FBEE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DE0DED-85FE-BD43-AE09-CD831AF14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4E2CE9-FDD4-6443-B07C-6543F1CB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Gotham Bold"/>
              </a:defRPr>
            </a:lvl1pPr>
          </a:lstStyle>
          <a:p>
            <a:fld id="{BEB196F8-1C1E-CB4F-86F2-26FB75B138AD}" type="datetimeFigureOut">
              <a:rPr lang="en-US" smtClean="0"/>
              <a:pPr/>
              <a:t>8/12/2022</a:t>
            </a:fld>
            <a:endParaRPr lang="en-US" dirty="0"/>
          </a:p>
        </p:txBody>
      </p:sp>
      <p:sp>
        <p:nvSpPr>
          <p:cNvPr id="5" name="Footer Placeholder 4">
            <a:extLst>
              <a:ext uri="{FF2B5EF4-FFF2-40B4-BE49-F238E27FC236}">
                <a16:creationId xmlns:a16="http://schemas.microsoft.com/office/drawing/2014/main" id="{EBBC07A9-EF78-2644-832D-CFAF445EC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Gotham Bold"/>
              </a:defRPr>
            </a:lvl1pPr>
          </a:lstStyle>
          <a:p>
            <a:endParaRPr lang="en-US" dirty="0"/>
          </a:p>
        </p:txBody>
      </p:sp>
      <p:sp>
        <p:nvSpPr>
          <p:cNvPr id="6" name="Slide Number Placeholder 5">
            <a:extLst>
              <a:ext uri="{FF2B5EF4-FFF2-40B4-BE49-F238E27FC236}">
                <a16:creationId xmlns:a16="http://schemas.microsoft.com/office/drawing/2014/main" id="{9A0AF807-985B-5E44-8D96-184453752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otham Bold"/>
              </a:defRPr>
            </a:lvl1pPr>
          </a:lstStyle>
          <a:p>
            <a:fld id="{CE7D1E29-609A-9949-97DD-11AA226B560E}" type="slidenum">
              <a:rPr lang="en-US" smtClean="0"/>
              <a:pPr/>
              <a:t>‹#›</a:t>
            </a:fld>
            <a:endParaRPr lang="en-US" dirty="0"/>
          </a:p>
        </p:txBody>
      </p:sp>
    </p:spTree>
    <p:extLst>
      <p:ext uri="{BB962C8B-B14F-4D97-AF65-F5344CB8AC3E}">
        <p14:creationId xmlns:p14="http://schemas.microsoft.com/office/powerpoint/2010/main" val="5038717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b="0" i="0" kern="1200">
          <a:solidFill>
            <a:schemeClr val="tx1"/>
          </a:solidFill>
          <a:latin typeface="Gotham Boo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Gotham 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Gotham 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Gotham 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854CE-AFFA-C147-AED1-C8935FBEE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DE0DED-85FE-BD43-AE09-CD831AF14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4E2CE9-FDD4-6443-B07C-6543F1CB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Gotham Bold"/>
              </a:defRPr>
            </a:lvl1pPr>
          </a:lstStyle>
          <a:p>
            <a:fld id="{BEB196F8-1C1E-CB4F-86F2-26FB75B138AD}" type="datetimeFigureOut">
              <a:rPr lang="en-US" smtClean="0"/>
              <a:pPr/>
              <a:t>8/12/2022</a:t>
            </a:fld>
            <a:endParaRPr lang="en-US" dirty="0"/>
          </a:p>
        </p:txBody>
      </p:sp>
      <p:sp>
        <p:nvSpPr>
          <p:cNvPr id="5" name="Footer Placeholder 4">
            <a:extLst>
              <a:ext uri="{FF2B5EF4-FFF2-40B4-BE49-F238E27FC236}">
                <a16:creationId xmlns:a16="http://schemas.microsoft.com/office/drawing/2014/main" id="{EBBC07A9-EF78-2644-832D-CFAF445EC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Gotham Bold"/>
              </a:defRPr>
            </a:lvl1pPr>
          </a:lstStyle>
          <a:p>
            <a:endParaRPr lang="en-US" dirty="0"/>
          </a:p>
        </p:txBody>
      </p:sp>
      <p:sp>
        <p:nvSpPr>
          <p:cNvPr id="6" name="Slide Number Placeholder 5">
            <a:extLst>
              <a:ext uri="{FF2B5EF4-FFF2-40B4-BE49-F238E27FC236}">
                <a16:creationId xmlns:a16="http://schemas.microsoft.com/office/drawing/2014/main" id="{9A0AF807-985B-5E44-8D96-184453752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otham Bold"/>
              </a:defRPr>
            </a:lvl1pPr>
          </a:lstStyle>
          <a:p>
            <a:fld id="{CE7D1E29-609A-9949-97DD-11AA226B560E}" type="slidenum">
              <a:rPr lang="en-US" smtClean="0"/>
              <a:pPr/>
              <a:t>‹#›</a:t>
            </a:fld>
            <a:endParaRPr lang="en-US" dirty="0"/>
          </a:p>
        </p:txBody>
      </p:sp>
    </p:spTree>
    <p:extLst>
      <p:ext uri="{BB962C8B-B14F-4D97-AF65-F5344CB8AC3E}">
        <p14:creationId xmlns:p14="http://schemas.microsoft.com/office/powerpoint/2010/main" val="2671301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0" i="0" kern="1200">
          <a:solidFill>
            <a:schemeClr val="tx1"/>
          </a:solidFill>
          <a:latin typeface="Gotham Boo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Gotham 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Gotham 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Gotham 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laura.bennett@nov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nova.edu/title-i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65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52690C2-59B6-0333-7542-7931E68418D0}"/>
              </a:ext>
            </a:extLst>
          </p:cNvPr>
          <p:cNvPicPr>
            <a:picLocks noChangeAspect="1"/>
          </p:cNvPicPr>
          <p:nvPr/>
        </p:nvPicPr>
        <p:blipFill>
          <a:blip r:embed="rId3"/>
          <a:stretch>
            <a:fillRect/>
          </a:stretch>
        </p:blipFill>
        <p:spPr>
          <a:xfrm>
            <a:off x="2121399" y="280416"/>
            <a:ext cx="8302761" cy="6194013"/>
          </a:xfrm>
          <a:prstGeom prst="rect">
            <a:avLst/>
          </a:prstGeom>
        </p:spPr>
      </p:pic>
      <p:sp>
        <p:nvSpPr>
          <p:cNvPr id="8" name="Oval 7"/>
          <p:cNvSpPr/>
          <p:nvPr/>
        </p:nvSpPr>
        <p:spPr>
          <a:xfrm rot="698246">
            <a:off x="5842935" y="5392951"/>
            <a:ext cx="1744703" cy="914912"/>
          </a:xfrm>
          <a:prstGeom prst="ellipse">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548878" y="91183"/>
            <a:ext cx="3054811" cy="584775"/>
          </a:xfrm>
          <a:prstGeom prst="rect">
            <a:avLst/>
          </a:prstGeom>
          <a:solidFill>
            <a:srgbClr val="002060"/>
          </a:solidFill>
        </p:spPr>
        <p:txBody>
          <a:bodyPr wrap="none" rtlCol="0">
            <a:spAutoFit/>
          </a:bodyPr>
          <a:lstStyle/>
          <a:p>
            <a:r>
              <a:rPr lang="en-US" sz="3200" b="1" dirty="0">
                <a:solidFill>
                  <a:schemeClr val="bg1"/>
                </a:solidFill>
                <a:latin typeface="+mj-lt"/>
              </a:rPr>
              <a:t>nova.edu/title-ix</a:t>
            </a:r>
          </a:p>
        </p:txBody>
      </p:sp>
    </p:spTree>
    <p:extLst>
      <p:ext uri="{BB962C8B-B14F-4D97-AF65-F5344CB8AC3E}">
        <p14:creationId xmlns:p14="http://schemas.microsoft.com/office/powerpoint/2010/main" val="28996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AFEE7-EA48-644F-83D8-95A2287F8449}"/>
              </a:ext>
            </a:extLst>
          </p:cNvPr>
          <p:cNvPicPr>
            <a:picLocks noChangeAspect="1"/>
          </p:cNvPicPr>
          <p:nvPr/>
        </p:nvPicPr>
        <p:blipFill rotWithShape="1">
          <a:blip r:embed="rId3"/>
          <a:srcRect b="2174"/>
          <a:stretch/>
        </p:blipFill>
        <p:spPr>
          <a:xfrm>
            <a:off x="-141341" y="0"/>
            <a:ext cx="12333341" cy="6858000"/>
          </a:xfrm>
          <a:prstGeom prst="rect">
            <a:avLst/>
          </a:prstGeom>
        </p:spPr>
      </p:pic>
      <p:sp>
        <p:nvSpPr>
          <p:cNvPr id="5" name="TextBox 4">
            <a:extLst>
              <a:ext uri="{FF2B5EF4-FFF2-40B4-BE49-F238E27FC236}">
                <a16:creationId xmlns:a16="http://schemas.microsoft.com/office/drawing/2014/main" id="{3108A439-3720-4651-B515-C45B7217B578}"/>
              </a:ext>
            </a:extLst>
          </p:cNvPr>
          <p:cNvSpPr txBox="1"/>
          <p:nvPr/>
        </p:nvSpPr>
        <p:spPr>
          <a:xfrm>
            <a:off x="231198" y="1233546"/>
            <a:ext cx="623974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Laura Bennett,</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Title IX Coordinator</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(954) 262-7858</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sng" strike="noStrike" kern="1200" cap="none" spc="0" normalizeH="0" baseline="0" noProof="0" dirty="0">
                <a:ln>
                  <a:noFill/>
                </a:ln>
                <a:solidFill>
                  <a:srgbClr val="D0D4D5"/>
                </a:solidFill>
                <a:effectLst/>
                <a:uLnTx/>
                <a:uFillTx/>
                <a:latin typeface="Calibri" panose="020F0502020204030204"/>
                <a:ea typeface="+mn-ea"/>
                <a:cs typeface="+mn-cs"/>
              </a:rPr>
              <a:t>laura.bennett@nova.edu</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6659629-D6CD-4FA2-B5DA-02C57F1B4623}"/>
              </a:ext>
            </a:extLst>
          </p:cNvPr>
          <p:cNvSpPr txBox="1"/>
          <p:nvPr/>
        </p:nvSpPr>
        <p:spPr>
          <a:xfrm>
            <a:off x="145473" y="1224048"/>
            <a:ext cx="11624829" cy="230832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Dr. Bohdan “Bo” Zaryckyj,</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Title IX Investigator</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(954) 262-7863</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sng" strike="noStrike" kern="1200" cap="none" spc="0" normalizeH="0" baseline="0" noProof="0" dirty="0">
                <a:ln>
                  <a:noFill/>
                </a:ln>
                <a:solidFill>
                  <a:srgbClr val="D0D4D5"/>
                </a:solidFill>
                <a:effectLst/>
                <a:uLnTx/>
                <a:uFillTx/>
                <a:latin typeface="Calibri" panose="020F0502020204030204"/>
                <a:ea typeface="+mn-ea"/>
                <a:cs typeface="+mn-cs"/>
              </a:rPr>
              <a:t>bzarycky@nova.edu</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0BB273A-B45F-4393-BF26-8848309FB3CA}"/>
              </a:ext>
            </a:extLst>
          </p:cNvPr>
          <p:cNvSpPr txBox="1"/>
          <p:nvPr/>
        </p:nvSpPr>
        <p:spPr>
          <a:xfrm>
            <a:off x="58882" y="4000835"/>
            <a:ext cx="12074236"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Website: </a:t>
            </a:r>
            <a:r>
              <a:rPr kumimoji="0" lang="en-US" sz="3200" b="1" i="0" u="sng" strike="noStrike" kern="1200" cap="none" spc="0" normalizeH="0" baseline="0" noProof="0" dirty="0">
                <a:ln>
                  <a:noFill/>
                </a:ln>
                <a:solidFill>
                  <a:srgbClr val="D0D4D5"/>
                </a:solidFill>
                <a:effectLst/>
                <a:uLnTx/>
                <a:uFillTx/>
                <a:latin typeface="Calibri" panose="020F0502020204030204"/>
                <a:ea typeface="+mn-ea"/>
                <a:cs typeface="+mn-cs"/>
              </a:rPr>
              <a:t>www.nova.edu/title-ix</a:t>
            </a:r>
            <a:b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Email: </a:t>
            </a:r>
            <a:r>
              <a:rPr kumimoji="0" lang="en-US" sz="3200" b="1" i="0" u="sng" strike="noStrike" kern="1200" cap="none" spc="0" normalizeH="0" baseline="0" noProof="0" dirty="0">
                <a:ln>
                  <a:noFill/>
                </a:ln>
                <a:solidFill>
                  <a:srgbClr val="D0D4D5"/>
                </a:solidFill>
                <a:effectLst/>
                <a:uLnTx/>
                <a:uFillTx/>
                <a:latin typeface="Calibri" panose="020F0502020204030204"/>
                <a:ea typeface="+mn-ea"/>
                <a:cs typeface="+mn-cs"/>
              </a:rPr>
              <a:t>titleix@nova.edu</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Locations on NSU Ft. Lauderdale/Davie Campus &amp; East Campus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B556C43-22B6-4066-9EC0-0DBB3C1FC542}"/>
              </a:ext>
            </a:extLst>
          </p:cNvPr>
          <p:cNvSpPr txBox="1"/>
          <p:nvPr/>
        </p:nvSpPr>
        <p:spPr>
          <a:xfrm>
            <a:off x="749749" y="133342"/>
            <a:ext cx="102412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panose="020F0502020204030204"/>
                <a:ea typeface="+mn-ea"/>
                <a:cs typeface="+mn-cs"/>
              </a:rPr>
              <a:t>Contact us!</a:t>
            </a:r>
          </a:p>
        </p:txBody>
      </p:sp>
    </p:spTree>
    <p:extLst>
      <p:ext uri="{BB962C8B-B14F-4D97-AF65-F5344CB8AC3E}">
        <p14:creationId xmlns:p14="http://schemas.microsoft.com/office/powerpoint/2010/main" val="321001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AFEE7-EA48-644F-83D8-95A2287F8449}"/>
              </a:ext>
            </a:extLst>
          </p:cNvPr>
          <p:cNvPicPr>
            <a:picLocks noChangeAspect="1"/>
          </p:cNvPicPr>
          <p:nvPr/>
        </p:nvPicPr>
        <p:blipFill rotWithShape="1">
          <a:blip r:embed="rId3"/>
          <a:srcRect b="15036"/>
          <a:stretch/>
        </p:blipFill>
        <p:spPr>
          <a:xfrm>
            <a:off x="0" y="0"/>
            <a:ext cx="12333341" cy="6858000"/>
          </a:xfrm>
          <a:prstGeom prst="rect">
            <a:avLst/>
          </a:prstGeom>
        </p:spPr>
      </p:pic>
      <p:sp>
        <p:nvSpPr>
          <p:cNvPr id="4" name="TextBox 3">
            <a:extLst>
              <a:ext uri="{FF2B5EF4-FFF2-40B4-BE49-F238E27FC236}">
                <a16:creationId xmlns:a16="http://schemas.microsoft.com/office/drawing/2014/main" id="{9E35F524-FDF7-5D4C-B1D0-49566A7FE6EC}"/>
              </a:ext>
            </a:extLst>
          </p:cNvPr>
          <p:cNvSpPr txBox="1"/>
          <p:nvPr/>
        </p:nvSpPr>
        <p:spPr>
          <a:xfrm>
            <a:off x="1046030" y="2828835"/>
            <a:ext cx="10241280" cy="1200329"/>
          </a:xfrm>
          <a:prstGeom prst="rect">
            <a:avLst/>
          </a:prstGeom>
          <a:noFill/>
        </p:spPr>
        <p:txBody>
          <a:bodyPr wrap="square" rtlCol="0">
            <a:spAutoFit/>
          </a:bodyPr>
          <a:lstStyle/>
          <a:p>
            <a:pPr algn="ctr"/>
            <a:r>
              <a:rPr lang="en-US" sz="7200" b="1" dirty="0">
                <a:solidFill>
                  <a:schemeClr val="bg1"/>
                </a:solidFill>
              </a:rPr>
              <a:t>Questions &amp; Discussion</a:t>
            </a:r>
          </a:p>
        </p:txBody>
      </p:sp>
    </p:spTree>
    <p:extLst>
      <p:ext uri="{BB962C8B-B14F-4D97-AF65-F5344CB8AC3E}">
        <p14:creationId xmlns:p14="http://schemas.microsoft.com/office/powerpoint/2010/main" val="137945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10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AFEE7-EA48-644F-83D8-95A2287F8449}"/>
              </a:ext>
            </a:extLst>
          </p:cNvPr>
          <p:cNvPicPr>
            <a:picLocks noChangeAspect="1"/>
          </p:cNvPicPr>
          <p:nvPr/>
        </p:nvPicPr>
        <p:blipFill rotWithShape="1">
          <a:blip r:embed="rId3"/>
          <a:srcRect b="2174"/>
          <a:stretch/>
        </p:blipFill>
        <p:spPr>
          <a:xfrm>
            <a:off x="-141341" y="0"/>
            <a:ext cx="12333341" cy="6858000"/>
          </a:xfrm>
          <a:prstGeom prst="rect">
            <a:avLst/>
          </a:prstGeom>
        </p:spPr>
      </p:pic>
      <p:sp>
        <p:nvSpPr>
          <p:cNvPr id="4" name="TextBox 3">
            <a:extLst>
              <a:ext uri="{FF2B5EF4-FFF2-40B4-BE49-F238E27FC236}">
                <a16:creationId xmlns:a16="http://schemas.microsoft.com/office/drawing/2014/main" id="{9E35F524-FDF7-5D4C-B1D0-49566A7FE6EC}"/>
              </a:ext>
            </a:extLst>
          </p:cNvPr>
          <p:cNvSpPr txBox="1"/>
          <p:nvPr/>
        </p:nvSpPr>
        <p:spPr>
          <a:xfrm>
            <a:off x="-253551" y="1414929"/>
            <a:ext cx="12333341" cy="2492990"/>
          </a:xfrm>
          <a:prstGeom prst="rect">
            <a:avLst/>
          </a:prstGeom>
          <a:noFill/>
        </p:spPr>
        <p:txBody>
          <a:bodyPr wrap="square" rtlCol="0">
            <a:spAutoFit/>
          </a:bodyPr>
          <a:lstStyle/>
          <a:p>
            <a:pPr algn="ctr"/>
            <a:endParaRPr lang="en-US" sz="6000" b="1" dirty="0">
              <a:solidFill>
                <a:schemeClr val="bg1"/>
              </a:solidFill>
            </a:endParaRPr>
          </a:p>
          <a:p>
            <a:pPr algn="ctr"/>
            <a:r>
              <a:rPr lang="en-US" sz="4800" b="1" dirty="0">
                <a:solidFill>
                  <a:schemeClr val="bg1"/>
                </a:solidFill>
              </a:rPr>
              <a:t>Title IX and NSU:</a:t>
            </a:r>
          </a:p>
          <a:p>
            <a:pPr algn="ctr"/>
            <a:r>
              <a:rPr lang="en-US" sz="4800" b="1" dirty="0">
                <a:solidFill>
                  <a:schemeClr val="bg1"/>
                </a:solidFill>
              </a:rPr>
              <a:t>A Brief Introduction</a:t>
            </a:r>
          </a:p>
        </p:txBody>
      </p:sp>
      <p:sp>
        <p:nvSpPr>
          <p:cNvPr id="7" name="TextBox 6">
            <a:extLst>
              <a:ext uri="{FF2B5EF4-FFF2-40B4-BE49-F238E27FC236}">
                <a16:creationId xmlns:a16="http://schemas.microsoft.com/office/drawing/2014/main" id="{9E35F524-FDF7-5D4C-B1D0-49566A7FE6EC}"/>
              </a:ext>
            </a:extLst>
          </p:cNvPr>
          <p:cNvSpPr txBox="1"/>
          <p:nvPr/>
        </p:nvSpPr>
        <p:spPr>
          <a:xfrm>
            <a:off x="1141089" y="4905906"/>
            <a:ext cx="9768467" cy="954107"/>
          </a:xfrm>
          <a:prstGeom prst="rect">
            <a:avLst/>
          </a:prstGeom>
          <a:noFill/>
        </p:spPr>
        <p:txBody>
          <a:bodyPr wrap="square" rtlCol="0">
            <a:spAutoFit/>
          </a:bodyPr>
          <a:lstStyle/>
          <a:p>
            <a:pPr algn="ctr"/>
            <a:r>
              <a:rPr lang="en-US" sz="2800" b="1" dirty="0">
                <a:solidFill>
                  <a:schemeClr val="bg1"/>
                </a:solidFill>
              </a:rPr>
              <a:t>College of Psychology </a:t>
            </a:r>
          </a:p>
          <a:p>
            <a:pPr algn="ctr"/>
            <a:r>
              <a:rPr lang="en-US" sz="2800" b="1">
                <a:solidFill>
                  <a:schemeClr val="bg1"/>
                </a:solidFill>
              </a:rPr>
              <a:t>August 2022</a:t>
            </a:r>
            <a:endParaRPr lang="en-US" sz="2800" b="1" dirty="0">
              <a:solidFill>
                <a:schemeClr val="bg1"/>
              </a:solidFill>
            </a:endParaRPr>
          </a:p>
        </p:txBody>
      </p:sp>
    </p:spTree>
    <p:extLst>
      <p:ext uri="{BB962C8B-B14F-4D97-AF65-F5344CB8AC3E}">
        <p14:creationId xmlns:p14="http://schemas.microsoft.com/office/powerpoint/2010/main" val="287761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D0DFE0-68F8-0442-832C-A6D21D71954F}"/>
              </a:ext>
            </a:extLst>
          </p:cNvPr>
          <p:cNvSpPr txBox="1"/>
          <p:nvPr/>
        </p:nvSpPr>
        <p:spPr>
          <a:xfrm>
            <a:off x="391887" y="1178777"/>
            <a:ext cx="11590316" cy="5216813"/>
          </a:xfrm>
          <a:prstGeom prst="rect">
            <a:avLst/>
          </a:prstGeom>
          <a:noFill/>
        </p:spPr>
        <p:txBody>
          <a:bodyPr wrap="square" rtlCol="0">
            <a:spAutoFit/>
          </a:bodyPr>
          <a:lstStyle/>
          <a:p>
            <a:pPr marL="800100" lvl="1" indent="-342900">
              <a:spcAft>
                <a:spcPts val="600"/>
              </a:spcAft>
              <a:buFont typeface="Arial" panose="020B0604020202020204" pitchFamily="34" charset="0"/>
              <a:buChar char="•"/>
            </a:pPr>
            <a:r>
              <a:rPr lang="en-US" sz="2800" dirty="0">
                <a:solidFill>
                  <a:srgbClr val="042E87"/>
                </a:solidFill>
              </a:rPr>
              <a:t>2.5 Staff (Title IX Coordinator, Deputy Coordinator/Investigator, &amp; Graduate Assistant)</a:t>
            </a:r>
          </a:p>
          <a:p>
            <a:pPr marL="800100" lvl="1" indent="-342900">
              <a:spcAft>
                <a:spcPts val="600"/>
              </a:spcAft>
              <a:buFont typeface="Arial" panose="020B0604020202020204" pitchFamily="34" charset="0"/>
              <a:buChar char="•"/>
            </a:pPr>
            <a:r>
              <a:rPr lang="en-US" sz="2800" dirty="0">
                <a:solidFill>
                  <a:srgbClr val="042E87"/>
                </a:solidFill>
              </a:rPr>
              <a:t>Ensure institutional compliance with Title IX </a:t>
            </a:r>
          </a:p>
          <a:p>
            <a:pPr marL="800100" lvl="1" indent="-342900">
              <a:spcAft>
                <a:spcPts val="600"/>
              </a:spcAft>
              <a:buFont typeface="Arial" panose="020B0604020202020204" pitchFamily="34" charset="0"/>
              <a:buChar char="•"/>
            </a:pPr>
            <a:r>
              <a:rPr lang="en-US" sz="2800" dirty="0">
                <a:solidFill>
                  <a:srgbClr val="042E87"/>
                </a:solidFill>
              </a:rPr>
              <a:t>Provide immediate and on-going support to victims of sexual violence and sexual harassment</a:t>
            </a:r>
          </a:p>
          <a:p>
            <a:pPr marL="800100" lvl="1" indent="-342900">
              <a:spcAft>
                <a:spcPts val="600"/>
              </a:spcAft>
              <a:buFont typeface="Arial" panose="020B0604020202020204" pitchFamily="34" charset="0"/>
              <a:buChar char="•"/>
            </a:pPr>
            <a:r>
              <a:rPr lang="en-US" sz="2800" dirty="0">
                <a:solidFill>
                  <a:srgbClr val="042E87"/>
                </a:solidFill>
              </a:rPr>
              <a:t>Investigate and resolve formal complaints of sexual harassment under Title IX</a:t>
            </a:r>
          </a:p>
          <a:p>
            <a:pPr marL="800100" lvl="1" indent="-342900">
              <a:spcAft>
                <a:spcPts val="600"/>
              </a:spcAft>
              <a:buFont typeface="Arial" panose="020B0604020202020204" pitchFamily="34" charset="0"/>
              <a:buChar char="•"/>
            </a:pPr>
            <a:r>
              <a:rPr lang="en-US" sz="2800" dirty="0">
                <a:solidFill>
                  <a:srgbClr val="042E87"/>
                </a:solidFill>
              </a:rPr>
              <a:t>Coordinate prevention and on-going awareness programs designed to reduce the risk of sexual harassment. </a:t>
            </a:r>
          </a:p>
          <a:p>
            <a:pPr marL="800100" lvl="1" indent="-342900">
              <a:spcAft>
                <a:spcPts val="600"/>
              </a:spcAft>
              <a:buFont typeface="Arial" panose="020B0604020202020204" pitchFamily="34" charset="0"/>
              <a:buChar char="•"/>
            </a:pPr>
            <a:r>
              <a:rPr lang="en-US" sz="2800" dirty="0">
                <a:solidFill>
                  <a:srgbClr val="042E87"/>
                </a:solidFill>
              </a:rPr>
              <a:t>Provide verification for pregnant students to be able to receive appropriate academic accommodations under Title IX</a:t>
            </a:r>
          </a:p>
        </p:txBody>
      </p:sp>
      <p:sp>
        <p:nvSpPr>
          <p:cNvPr id="3" name="TextBox 2">
            <a:extLst>
              <a:ext uri="{FF2B5EF4-FFF2-40B4-BE49-F238E27FC236}">
                <a16:creationId xmlns:a16="http://schemas.microsoft.com/office/drawing/2014/main" id="{3EA95C1C-F0DC-3E46-865A-0CF2EE050F7E}"/>
              </a:ext>
            </a:extLst>
          </p:cNvPr>
          <p:cNvSpPr txBox="1"/>
          <p:nvPr/>
        </p:nvSpPr>
        <p:spPr>
          <a:xfrm>
            <a:off x="697832" y="489284"/>
            <a:ext cx="9978189" cy="707886"/>
          </a:xfrm>
          <a:prstGeom prst="rect">
            <a:avLst/>
          </a:prstGeom>
          <a:noFill/>
        </p:spPr>
        <p:txBody>
          <a:bodyPr wrap="square" rtlCol="0">
            <a:spAutoFit/>
          </a:bodyPr>
          <a:lstStyle/>
          <a:p>
            <a:pPr fontAlgn="base"/>
            <a:r>
              <a:rPr lang="en-US" sz="4000" b="1" dirty="0">
                <a:solidFill>
                  <a:schemeClr val="bg2">
                    <a:lumMod val="50000"/>
                  </a:schemeClr>
                </a:solidFill>
              </a:rPr>
              <a:t>Overview of Title IX Office</a:t>
            </a:r>
          </a:p>
        </p:txBody>
      </p:sp>
    </p:spTree>
    <p:extLst>
      <p:ext uri="{BB962C8B-B14F-4D97-AF65-F5344CB8AC3E}">
        <p14:creationId xmlns:p14="http://schemas.microsoft.com/office/powerpoint/2010/main" val="247162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AFEE7-EA48-644F-83D8-95A2287F8449}"/>
              </a:ext>
            </a:extLst>
          </p:cNvPr>
          <p:cNvPicPr>
            <a:picLocks noChangeAspect="1"/>
          </p:cNvPicPr>
          <p:nvPr/>
        </p:nvPicPr>
        <p:blipFill rotWithShape="1">
          <a:blip r:embed="rId2"/>
          <a:srcRect b="2174"/>
          <a:stretch/>
        </p:blipFill>
        <p:spPr>
          <a:xfrm>
            <a:off x="-141341" y="0"/>
            <a:ext cx="12333341" cy="6858000"/>
          </a:xfrm>
          <a:prstGeom prst="rect">
            <a:avLst/>
          </a:prstGeom>
        </p:spPr>
      </p:pic>
      <p:sp>
        <p:nvSpPr>
          <p:cNvPr id="4" name="TextBox 3">
            <a:extLst>
              <a:ext uri="{FF2B5EF4-FFF2-40B4-BE49-F238E27FC236}">
                <a16:creationId xmlns:a16="http://schemas.microsoft.com/office/drawing/2014/main" id="{9E35F524-FDF7-5D4C-B1D0-49566A7FE6EC}"/>
              </a:ext>
            </a:extLst>
          </p:cNvPr>
          <p:cNvSpPr txBox="1"/>
          <p:nvPr/>
        </p:nvSpPr>
        <p:spPr>
          <a:xfrm>
            <a:off x="-141341" y="2703864"/>
            <a:ext cx="12333341" cy="1938992"/>
          </a:xfrm>
          <a:prstGeom prst="rect">
            <a:avLst/>
          </a:prstGeom>
          <a:noFill/>
        </p:spPr>
        <p:txBody>
          <a:bodyPr wrap="square" rtlCol="0">
            <a:spAutoFit/>
          </a:bodyPr>
          <a:lstStyle/>
          <a:p>
            <a:pPr algn="ctr"/>
            <a:r>
              <a:rPr lang="en-US" sz="6000" b="1" dirty="0">
                <a:solidFill>
                  <a:schemeClr val="bg1"/>
                </a:solidFill>
              </a:rPr>
              <a:t>Title IX: Your Rights and Responsibilities as a Student </a:t>
            </a:r>
          </a:p>
        </p:txBody>
      </p:sp>
    </p:spTree>
    <p:extLst>
      <p:ext uri="{BB962C8B-B14F-4D97-AF65-F5344CB8AC3E}">
        <p14:creationId xmlns:p14="http://schemas.microsoft.com/office/powerpoint/2010/main" val="404177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95C1C-F0DC-3E46-865A-0CF2EE050F7E}"/>
              </a:ext>
            </a:extLst>
          </p:cNvPr>
          <p:cNvSpPr txBox="1"/>
          <p:nvPr/>
        </p:nvSpPr>
        <p:spPr>
          <a:xfrm>
            <a:off x="697832" y="489284"/>
            <a:ext cx="9978189" cy="707886"/>
          </a:xfrm>
          <a:prstGeom prst="rect">
            <a:avLst/>
          </a:prstGeom>
          <a:noFill/>
        </p:spPr>
        <p:txBody>
          <a:bodyPr wrap="square" rtlCol="0">
            <a:spAutoFit/>
          </a:bodyPr>
          <a:lstStyle/>
          <a:p>
            <a:pPr fontAlgn="base"/>
            <a:r>
              <a:rPr lang="en-US" sz="4000" b="1" dirty="0">
                <a:solidFill>
                  <a:schemeClr val="bg2">
                    <a:lumMod val="50000"/>
                  </a:schemeClr>
                </a:solidFill>
              </a:rPr>
              <a:t>NSU Prohibits</a:t>
            </a:r>
          </a:p>
        </p:txBody>
      </p:sp>
      <p:sp>
        <p:nvSpPr>
          <p:cNvPr id="5" name="Content Placeholder 2"/>
          <p:cNvSpPr txBox="1">
            <a:spLocks/>
          </p:cNvSpPr>
          <p:nvPr/>
        </p:nvSpPr>
        <p:spPr>
          <a:xfrm>
            <a:off x="838200" y="1197170"/>
            <a:ext cx="11038114" cy="54975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2800" dirty="0">
                <a:solidFill>
                  <a:srgbClr val="002060"/>
                </a:solidFill>
                <a:ea typeface="ＭＳ Ｐゴシック" pitchFamily="34" charset="-128"/>
              </a:rPr>
              <a:t>Sexual assault/rape</a:t>
            </a:r>
          </a:p>
          <a:p>
            <a:pPr lvl="1">
              <a:buFont typeface="Arial" panose="020B0604020202020204" pitchFamily="34" charset="0"/>
              <a:buChar char="•"/>
            </a:pPr>
            <a:r>
              <a:rPr lang="en-US" sz="2800" dirty="0">
                <a:solidFill>
                  <a:srgbClr val="002060"/>
                </a:solidFill>
                <a:ea typeface="ＭＳ Ｐゴシック" pitchFamily="34" charset="-128"/>
              </a:rPr>
              <a:t>Non-consensual sexual contact</a:t>
            </a:r>
          </a:p>
          <a:p>
            <a:pPr lvl="1">
              <a:buFont typeface="Arial" panose="020B0604020202020204" pitchFamily="34" charset="0"/>
              <a:buChar char="•"/>
            </a:pPr>
            <a:r>
              <a:rPr lang="en-US" sz="2800" dirty="0">
                <a:solidFill>
                  <a:srgbClr val="002060"/>
                </a:solidFill>
                <a:ea typeface="ＭＳ Ｐゴシック" pitchFamily="34" charset="-128"/>
              </a:rPr>
              <a:t>Dating and domestic violence</a:t>
            </a:r>
          </a:p>
          <a:p>
            <a:pPr lvl="1">
              <a:buFont typeface="Arial" panose="020B0604020202020204" pitchFamily="34" charset="0"/>
              <a:buChar char="•"/>
            </a:pPr>
            <a:r>
              <a:rPr lang="en-US" sz="2800" dirty="0">
                <a:solidFill>
                  <a:srgbClr val="002060"/>
                </a:solidFill>
                <a:ea typeface="ＭＳ Ｐゴシック" pitchFamily="34" charset="-128"/>
              </a:rPr>
              <a:t>Stalking</a:t>
            </a:r>
          </a:p>
          <a:p>
            <a:pPr lvl="1">
              <a:buFont typeface="Arial" panose="020B0604020202020204" pitchFamily="34" charset="0"/>
              <a:buChar char="•"/>
            </a:pPr>
            <a:r>
              <a:rPr lang="en-US" sz="2800" dirty="0">
                <a:solidFill>
                  <a:srgbClr val="002060"/>
                </a:solidFill>
                <a:ea typeface="ＭＳ Ｐゴシック" pitchFamily="34" charset="-128"/>
              </a:rPr>
              <a:t>Sexual harassment, including “quid-pro-quo”</a:t>
            </a:r>
            <a:endParaRPr lang="en-US" sz="2400" dirty="0">
              <a:solidFill>
                <a:srgbClr val="002060"/>
              </a:solidFill>
              <a:ea typeface="ＭＳ Ｐゴシック" pitchFamily="34" charset="-128"/>
            </a:endParaRPr>
          </a:p>
          <a:p>
            <a:pPr lvl="1">
              <a:buFont typeface="Arial" panose="020B0604020202020204" pitchFamily="34" charset="0"/>
              <a:buChar char="•"/>
            </a:pPr>
            <a:r>
              <a:rPr lang="en-US" sz="2800" dirty="0">
                <a:solidFill>
                  <a:srgbClr val="002060"/>
                </a:solidFill>
                <a:ea typeface="ＭＳ Ｐゴシック" pitchFamily="34" charset="-128"/>
              </a:rPr>
              <a:t>Sex-discrimination</a:t>
            </a:r>
          </a:p>
          <a:p>
            <a:pPr lvl="1">
              <a:buFont typeface="Arial" panose="020B0604020202020204" pitchFamily="34" charset="0"/>
              <a:buChar char="•"/>
            </a:pPr>
            <a:r>
              <a:rPr lang="en-US" sz="2800" dirty="0">
                <a:solidFill>
                  <a:srgbClr val="002060"/>
                </a:solidFill>
                <a:ea typeface="ＭＳ Ｐゴシック" pitchFamily="34" charset="-128"/>
              </a:rPr>
              <a:t>Sexual exploitation</a:t>
            </a:r>
          </a:p>
          <a:p>
            <a:pPr lvl="1">
              <a:buFont typeface="Arial" panose="020B0604020202020204" pitchFamily="34" charset="0"/>
              <a:buChar char="•"/>
            </a:pPr>
            <a:r>
              <a:rPr lang="en-US" sz="2800" dirty="0">
                <a:solidFill>
                  <a:srgbClr val="002060"/>
                </a:solidFill>
                <a:ea typeface="ＭＳ Ｐゴシック" pitchFamily="34" charset="-128"/>
              </a:rPr>
              <a:t>Gender-based harassment</a:t>
            </a:r>
          </a:p>
          <a:p>
            <a:pPr lvl="1">
              <a:buFont typeface="Arial" panose="020B0604020202020204" pitchFamily="34" charset="0"/>
              <a:buChar char="•"/>
            </a:pPr>
            <a:r>
              <a:rPr lang="en-US" sz="2800" dirty="0">
                <a:solidFill>
                  <a:srgbClr val="002060"/>
                </a:solidFill>
                <a:ea typeface="ＭＳ Ｐゴシック" pitchFamily="34" charset="-128"/>
              </a:rPr>
              <a:t>Hostile environment based on sex or gender</a:t>
            </a:r>
          </a:p>
          <a:p>
            <a:pPr lvl="1">
              <a:buFont typeface="Arial" panose="020B0604020202020204" pitchFamily="34" charset="0"/>
              <a:buChar char="•"/>
            </a:pPr>
            <a:r>
              <a:rPr lang="en-US" sz="2800" dirty="0">
                <a:solidFill>
                  <a:srgbClr val="002060"/>
                </a:solidFill>
                <a:ea typeface="ＭＳ Ｐゴシック" pitchFamily="34" charset="-128"/>
              </a:rPr>
              <a:t>Discrimination based on pregnancy/parenting status</a:t>
            </a:r>
          </a:p>
          <a:p>
            <a:pPr lvl="1">
              <a:buFont typeface="Arial" panose="020B0604020202020204" pitchFamily="34" charset="0"/>
              <a:buChar char="•"/>
            </a:pPr>
            <a:r>
              <a:rPr lang="en-US" sz="2800" dirty="0">
                <a:solidFill>
                  <a:srgbClr val="002060"/>
                </a:solidFill>
                <a:ea typeface="ＭＳ Ｐゴシック" pitchFamily="34" charset="-128"/>
              </a:rPr>
              <a:t>Retaliation</a:t>
            </a:r>
            <a:endParaRPr lang="en-US" sz="2800" dirty="0">
              <a:solidFill>
                <a:srgbClr val="002060"/>
              </a:solidFill>
              <a:latin typeface="+mj-lt"/>
              <a:ea typeface="ＭＳ Ｐゴシック" pitchFamily="34" charset="-128"/>
            </a:endParaRPr>
          </a:p>
        </p:txBody>
      </p:sp>
    </p:spTree>
    <p:extLst>
      <p:ext uri="{BB962C8B-B14F-4D97-AF65-F5344CB8AC3E}">
        <p14:creationId xmlns:p14="http://schemas.microsoft.com/office/powerpoint/2010/main" val="43405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95C1C-F0DC-3E46-865A-0CF2EE050F7E}"/>
              </a:ext>
            </a:extLst>
          </p:cNvPr>
          <p:cNvSpPr txBox="1"/>
          <p:nvPr/>
        </p:nvSpPr>
        <p:spPr>
          <a:xfrm>
            <a:off x="697832" y="387267"/>
            <a:ext cx="9978189" cy="707886"/>
          </a:xfrm>
          <a:prstGeom prst="rect">
            <a:avLst/>
          </a:prstGeom>
          <a:noFill/>
        </p:spPr>
        <p:txBody>
          <a:bodyPr wrap="square" rtlCol="0">
            <a:spAutoFit/>
          </a:bodyPr>
          <a:lstStyle/>
          <a:p>
            <a:pPr fontAlgn="base"/>
            <a:r>
              <a:rPr lang="en-US" sz="4000" b="1" dirty="0">
                <a:solidFill>
                  <a:schemeClr val="bg2">
                    <a:lumMod val="50000"/>
                  </a:schemeClr>
                </a:solidFill>
              </a:rPr>
              <a:t>Examples of Support from Title IX Staff</a:t>
            </a:r>
          </a:p>
        </p:txBody>
      </p:sp>
      <p:sp>
        <p:nvSpPr>
          <p:cNvPr id="4" name="Content Placeholder 2"/>
          <p:cNvSpPr txBox="1">
            <a:spLocks/>
          </p:cNvSpPr>
          <p:nvPr/>
        </p:nvSpPr>
        <p:spPr>
          <a:xfrm>
            <a:off x="896615" y="1161604"/>
            <a:ext cx="9978189" cy="50471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600"/>
              </a:spcBef>
              <a:buClr>
                <a:srgbClr val="1CADE4"/>
              </a:buClr>
              <a:buFont typeface="Arial" panose="020B0604020202020204" pitchFamily="34" charset="0"/>
              <a:buChar char="•"/>
              <a:defRPr/>
            </a:pPr>
            <a:r>
              <a:rPr lang="en-US" sz="2800" b="1" dirty="0">
                <a:solidFill>
                  <a:srgbClr val="002060"/>
                </a:solidFill>
                <a:latin typeface="Calibri" panose="020F0502020204030204"/>
              </a:rPr>
              <a:t>Review of options </a:t>
            </a:r>
            <a:r>
              <a:rPr lang="en-US" sz="2800" dirty="0">
                <a:solidFill>
                  <a:srgbClr val="002060"/>
                </a:solidFill>
                <a:latin typeface="Calibri" panose="020F0502020204030204"/>
              </a:rPr>
              <a:t>for assistance on- and off-campus</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Absences excused </a:t>
            </a:r>
            <a:r>
              <a:rPr kumimoji="0" lang="en-US" sz="2800" i="0" u="none" strike="noStrike" kern="1200" cap="none" spc="0" normalizeH="0" baseline="0" noProof="0" dirty="0">
                <a:ln>
                  <a:noFill/>
                </a:ln>
                <a:solidFill>
                  <a:srgbClr val="002060"/>
                </a:solidFill>
                <a:effectLst/>
                <a:uLnTx/>
                <a:uFillTx/>
                <a:latin typeface="Calibri" panose="020F0502020204030204"/>
                <a:ea typeface="+mn-ea"/>
                <a:cs typeface="+mn-cs"/>
              </a:rPr>
              <a:t>for forensic exam, reporting to police, medical care, or other immediate consequences.</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dirty="0">
                <a:solidFill>
                  <a:srgbClr val="002060"/>
                </a:solidFill>
                <a:latin typeface="Calibri" panose="020F0502020204030204"/>
              </a:rPr>
              <a:t>Accommodations for </a:t>
            </a:r>
            <a:r>
              <a:rPr lang="en-US" sz="2800" b="1" dirty="0">
                <a:solidFill>
                  <a:srgbClr val="002060"/>
                </a:solidFill>
                <a:latin typeface="Calibri" panose="020F0502020204030204"/>
              </a:rPr>
              <a:t>pregnant or parenting </a:t>
            </a:r>
            <a:r>
              <a:rPr lang="en-US" sz="2800" dirty="0">
                <a:solidFill>
                  <a:srgbClr val="002060"/>
                </a:solidFill>
                <a:latin typeface="Calibri" panose="020F0502020204030204"/>
              </a:rPr>
              <a:t>students</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b="1" dirty="0">
                <a:solidFill>
                  <a:srgbClr val="002060"/>
                </a:solidFill>
                <a:latin typeface="Calibri" panose="020F0502020204030204"/>
              </a:rPr>
              <a:t>Assistance reporting </a:t>
            </a:r>
            <a:r>
              <a:rPr lang="en-US" sz="2800" dirty="0">
                <a:solidFill>
                  <a:srgbClr val="002060"/>
                </a:solidFill>
                <a:latin typeface="Calibri" panose="020F0502020204030204"/>
              </a:rPr>
              <a:t>to law enforcement</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b="1" dirty="0">
                <a:solidFill>
                  <a:srgbClr val="002060"/>
                </a:solidFill>
                <a:latin typeface="Calibri" panose="020F0502020204030204"/>
              </a:rPr>
              <a:t>Follow-up</a:t>
            </a:r>
            <a:r>
              <a:rPr lang="en-US" sz="2800" dirty="0">
                <a:solidFill>
                  <a:srgbClr val="002060"/>
                </a:solidFill>
                <a:latin typeface="Calibri" panose="020F0502020204030204"/>
              </a:rPr>
              <a:t> with court proceedings, investigators or others</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b="1" dirty="0">
                <a:solidFill>
                  <a:srgbClr val="002060"/>
                </a:solidFill>
                <a:latin typeface="Calibri" panose="020F0502020204030204"/>
              </a:rPr>
              <a:t>Safety planning</a:t>
            </a:r>
            <a:r>
              <a:rPr lang="en-US" sz="2800" dirty="0">
                <a:solidFill>
                  <a:srgbClr val="002060"/>
                </a:solidFill>
                <a:latin typeface="Calibri" panose="020F0502020204030204"/>
              </a:rPr>
              <a:t>, especially in abusive or stalking situations</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b="1" dirty="0">
                <a:solidFill>
                  <a:srgbClr val="002060"/>
                </a:solidFill>
                <a:latin typeface="Calibri" panose="020F0502020204030204"/>
              </a:rPr>
              <a:t>Referrals </a:t>
            </a:r>
            <a:r>
              <a:rPr lang="en-US" sz="2800" dirty="0">
                <a:solidFill>
                  <a:srgbClr val="002060"/>
                </a:solidFill>
                <a:latin typeface="Calibri" panose="020F0502020204030204"/>
              </a:rPr>
              <a:t>for counseling, DV shelters, temporary housing, or legal aid</a:t>
            </a: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r>
              <a:rPr lang="en-US" sz="2800" b="1" dirty="0">
                <a:solidFill>
                  <a:srgbClr val="002060"/>
                </a:solidFill>
                <a:latin typeface="Calibri" panose="020F0502020204030204"/>
              </a:rPr>
              <a:t>Coordination</a:t>
            </a:r>
            <a:r>
              <a:rPr lang="en-US" sz="2800" dirty="0">
                <a:solidFill>
                  <a:srgbClr val="002060"/>
                </a:solidFill>
                <a:latin typeface="Calibri" panose="020F0502020204030204"/>
              </a:rPr>
              <a:t> of civil orders of protection or no contact orders</a:t>
            </a:r>
          </a:p>
          <a:p>
            <a:pPr marL="201168" marR="0" lvl="1" indent="0" algn="l" defTabSz="914400" rtl="0" eaLnBrk="1" fontAlgn="auto" latinLnBrk="0" hangingPunct="1">
              <a:lnSpc>
                <a:spcPct val="90000"/>
              </a:lnSpc>
              <a:spcBef>
                <a:spcPts val="600"/>
              </a:spcBef>
              <a:spcAft>
                <a:spcPts val="400"/>
              </a:spcAft>
              <a:buClr>
                <a:srgbClr val="1CADE4"/>
              </a:buClr>
              <a:buSzTx/>
              <a:buNone/>
              <a:tabLst/>
              <a:defRPr/>
            </a:pPr>
            <a:endParaRPr lang="en-US" sz="2300" dirty="0">
              <a:solidFill>
                <a:srgbClr val="002060"/>
              </a:solidFill>
              <a:latin typeface="Calibri" panose="020F0502020204030204"/>
            </a:endParaRP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endParaRPr lang="en-US" sz="2300" dirty="0">
              <a:solidFill>
                <a:srgbClr val="002060"/>
              </a:solidFill>
              <a:latin typeface="Calibri" panose="020F0502020204030204"/>
            </a:endParaRP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endParaRPr lang="en-US" sz="2300" dirty="0">
              <a:solidFill>
                <a:srgbClr val="002060"/>
              </a:solidFill>
              <a:latin typeface="Calibri" panose="020F0502020204030204"/>
            </a:endParaRPr>
          </a:p>
          <a:p>
            <a:pPr marL="384048" marR="0" lvl="1" indent="-182880" algn="l" defTabSz="914400" rtl="0" eaLnBrk="1" fontAlgn="auto" latinLnBrk="0" hangingPunct="1">
              <a:lnSpc>
                <a:spcPct val="90000"/>
              </a:lnSpc>
              <a:spcBef>
                <a:spcPts val="600"/>
              </a:spcBef>
              <a:spcAft>
                <a:spcPts val="400"/>
              </a:spcAft>
              <a:buClr>
                <a:srgbClr val="1CADE4"/>
              </a:buClr>
              <a:buSzTx/>
              <a:buFont typeface="Arial" panose="020B0604020202020204" pitchFamily="34" charset="0"/>
              <a:buChar char="•"/>
              <a:tabLst/>
              <a:defRPr/>
            </a:pPr>
            <a:endParaRPr lang="en-US" sz="2300" dirty="0">
              <a:solidFill>
                <a:srgbClr val="002060"/>
              </a:solidFill>
              <a:latin typeface="Calibri" panose="020F0502020204030204"/>
            </a:endParaRPr>
          </a:p>
        </p:txBody>
      </p:sp>
    </p:spTree>
    <p:extLst>
      <p:ext uri="{BB962C8B-B14F-4D97-AF65-F5344CB8AC3E}">
        <p14:creationId xmlns:p14="http://schemas.microsoft.com/office/powerpoint/2010/main" val="141609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95C1C-F0DC-3E46-865A-0CF2EE050F7E}"/>
              </a:ext>
            </a:extLst>
          </p:cNvPr>
          <p:cNvSpPr txBox="1"/>
          <p:nvPr/>
        </p:nvSpPr>
        <p:spPr>
          <a:xfrm>
            <a:off x="697832" y="489284"/>
            <a:ext cx="11074912" cy="707886"/>
          </a:xfrm>
          <a:prstGeom prst="rect">
            <a:avLst/>
          </a:prstGeom>
          <a:noFill/>
        </p:spPr>
        <p:txBody>
          <a:bodyPr wrap="square" rtlCol="0">
            <a:spAutoFit/>
          </a:bodyPr>
          <a:lstStyle/>
          <a:p>
            <a:pPr fontAlgn="base"/>
            <a:r>
              <a:rPr lang="en-US" sz="4000" b="1" dirty="0">
                <a:solidFill>
                  <a:schemeClr val="bg2">
                    <a:lumMod val="50000"/>
                  </a:schemeClr>
                </a:solidFill>
              </a:rPr>
              <a:t>Examples of Supports &amp; Resources</a:t>
            </a:r>
          </a:p>
        </p:txBody>
      </p:sp>
      <p:sp>
        <p:nvSpPr>
          <p:cNvPr id="5" name="Content Placeholder 2"/>
          <p:cNvSpPr txBox="1">
            <a:spLocks/>
          </p:cNvSpPr>
          <p:nvPr/>
        </p:nvSpPr>
        <p:spPr>
          <a:xfrm>
            <a:off x="697831" y="1300028"/>
            <a:ext cx="10791803" cy="4471585"/>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005493"/>
                </a:solidFill>
              </a:rPr>
              <a:t>Connecting a student to counseling on- or off-campus</a:t>
            </a:r>
          </a:p>
          <a:p>
            <a:r>
              <a:rPr lang="en-US" sz="3200" dirty="0">
                <a:solidFill>
                  <a:srgbClr val="005493"/>
                </a:solidFill>
              </a:rPr>
              <a:t>Helping a student learn where to get a SANE exam</a:t>
            </a:r>
          </a:p>
          <a:p>
            <a:r>
              <a:rPr lang="en-US" sz="3200" dirty="0">
                <a:solidFill>
                  <a:srgbClr val="005493"/>
                </a:solidFill>
              </a:rPr>
              <a:t>Getting a student access to emergency housing</a:t>
            </a:r>
          </a:p>
          <a:p>
            <a:r>
              <a:rPr lang="en-US" sz="3200" dirty="0">
                <a:solidFill>
                  <a:srgbClr val="005493"/>
                </a:solidFill>
              </a:rPr>
              <a:t>Assistance reporting to law enforcement</a:t>
            </a:r>
          </a:p>
          <a:p>
            <a:r>
              <a:rPr lang="en-US" sz="3200" dirty="0">
                <a:solidFill>
                  <a:srgbClr val="005493"/>
                </a:solidFill>
              </a:rPr>
              <a:t>Assistance obtaining legal aid or a civil order of protection</a:t>
            </a:r>
          </a:p>
          <a:p>
            <a:r>
              <a:rPr lang="en-US" sz="3200" dirty="0">
                <a:solidFill>
                  <a:srgbClr val="005493"/>
                </a:solidFill>
              </a:rPr>
              <a:t>Verification of absences related to incident</a:t>
            </a:r>
          </a:p>
          <a:p>
            <a:r>
              <a:rPr lang="en-US" sz="3200" dirty="0">
                <a:solidFill>
                  <a:srgbClr val="005493"/>
                </a:solidFill>
              </a:rPr>
              <a:t>Changes of schedule, room, or classes</a:t>
            </a:r>
          </a:p>
          <a:p>
            <a:r>
              <a:rPr lang="en-US" sz="3200" dirty="0">
                <a:solidFill>
                  <a:srgbClr val="005493"/>
                </a:solidFill>
              </a:rPr>
              <a:t>Imposition of campus no-contact orders</a:t>
            </a:r>
          </a:p>
          <a:p>
            <a:r>
              <a:rPr lang="en-US" sz="3200" dirty="0">
                <a:solidFill>
                  <a:srgbClr val="005493"/>
                </a:solidFill>
              </a:rPr>
              <a:t>Information about formal complaint/investigation process</a:t>
            </a:r>
          </a:p>
        </p:txBody>
      </p:sp>
    </p:spTree>
    <p:extLst>
      <p:ext uri="{BB962C8B-B14F-4D97-AF65-F5344CB8AC3E}">
        <p14:creationId xmlns:p14="http://schemas.microsoft.com/office/powerpoint/2010/main" val="374671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AFEE7-EA48-644F-83D8-95A2287F8449}"/>
              </a:ext>
            </a:extLst>
          </p:cNvPr>
          <p:cNvPicPr>
            <a:picLocks noChangeAspect="1"/>
          </p:cNvPicPr>
          <p:nvPr/>
        </p:nvPicPr>
        <p:blipFill rotWithShape="1">
          <a:blip r:embed="rId3"/>
          <a:srcRect b="2174"/>
          <a:stretch/>
        </p:blipFill>
        <p:spPr>
          <a:xfrm>
            <a:off x="-141341" y="0"/>
            <a:ext cx="12333341" cy="6858000"/>
          </a:xfrm>
          <a:prstGeom prst="rect">
            <a:avLst/>
          </a:prstGeom>
        </p:spPr>
      </p:pic>
      <p:sp>
        <p:nvSpPr>
          <p:cNvPr id="4" name="TextBox 3">
            <a:extLst>
              <a:ext uri="{FF2B5EF4-FFF2-40B4-BE49-F238E27FC236}">
                <a16:creationId xmlns:a16="http://schemas.microsoft.com/office/drawing/2014/main" id="{9E35F524-FDF7-5D4C-B1D0-49566A7FE6EC}"/>
              </a:ext>
            </a:extLst>
          </p:cNvPr>
          <p:cNvSpPr txBox="1"/>
          <p:nvPr/>
        </p:nvSpPr>
        <p:spPr>
          <a:xfrm>
            <a:off x="-432286" y="2075479"/>
            <a:ext cx="12333341" cy="1477328"/>
          </a:xfrm>
          <a:prstGeom prst="rect">
            <a:avLst/>
          </a:prstGeom>
          <a:noFill/>
        </p:spPr>
        <p:txBody>
          <a:bodyPr wrap="square" rtlCol="0">
            <a:spAutoFit/>
          </a:bodyPr>
          <a:lstStyle/>
          <a:p>
            <a:pPr algn="ctr"/>
            <a:r>
              <a:rPr lang="en-US" sz="9000" b="1" dirty="0">
                <a:solidFill>
                  <a:schemeClr val="bg1"/>
                </a:solidFill>
              </a:rPr>
              <a:t>What YOU can do!</a:t>
            </a:r>
          </a:p>
        </p:txBody>
      </p:sp>
      <p:sp>
        <p:nvSpPr>
          <p:cNvPr id="5" name="Text Placeholder 5"/>
          <p:cNvSpPr txBox="1">
            <a:spLocks/>
          </p:cNvSpPr>
          <p:nvPr/>
        </p:nvSpPr>
        <p:spPr>
          <a:xfrm>
            <a:off x="3437086" y="3358342"/>
            <a:ext cx="5176485" cy="757130"/>
          </a:xfrm>
          <a:prstGeom prst="rect">
            <a:avLst/>
          </a:prstGeom>
          <a:noFill/>
          <a:ln w="50800">
            <a:solidFill>
              <a:schemeClr val="accent1">
                <a:lumMod val="40000"/>
                <a:lumOff val="60000"/>
              </a:schemeClr>
            </a:solidFill>
          </a:ln>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Gotham 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Gotham 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Gotham 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cap="all" dirty="0">
                <a:solidFill>
                  <a:schemeClr val="accent1">
                    <a:lumMod val="40000"/>
                    <a:lumOff val="60000"/>
                  </a:schemeClr>
                </a:solidFill>
                <a:latin typeface="+mj-lt"/>
              </a:rPr>
              <a:t>Read</a:t>
            </a:r>
            <a:r>
              <a:rPr lang="en-US" sz="2400" cap="all" dirty="0">
                <a:solidFill>
                  <a:schemeClr val="bg1"/>
                </a:solidFill>
                <a:latin typeface="+mj-lt"/>
              </a:rPr>
              <a:t> the Policy • </a:t>
            </a:r>
            <a:r>
              <a:rPr lang="en-US" sz="2400" cap="all" dirty="0">
                <a:solidFill>
                  <a:schemeClr val="accent1">
                    <a:lumMod val="40000"/>
                    <a:lumOff val="60000"/>
                  </a:schemeClr>
                </a:solidFill>
                <a:latin typeface="+mj-lt"/>
              </a:rPr>
              <a:t>Report</a:t>
            </a:r>
            <a:r>
              <a:rPr lang="en-US" sz="2400" cap="all" dirty="0">
                <a:solidFill>
                  <a:schemeClr val="bg1"/>
                </a:solidFill>
                <a:latin typeface="+mj-lt"/>
              </a:rPr>
              <a:t> Incidents</a:t>
            </a:r>
          </a:p>
          <a:p>
            <a:pPr marL="0" indent="0" algn="ctr">
              <a:spcBef>
                <a:spcPts val="0"/>
              </a:spcBef>
              <a:buNone/>
            </a:pPr>
            <a:r>
              <a:rPr lang="en-US" sz="2400" cap="all" dirty="0">
                <a:solidFill>
                  <a:schemeClr val="accent1">
                    <a:lumMod val="40000"/>
                    <a:lumOff val="60000"/>
                  </a:schemeClr>
                </a:solidFill>
                <a:latin typeface="+mj-lt"/>
              </a:rPr>
              <a:t>Respond</a:t>
            </a:r>
            <a:r>
              <a:rPr lang="en-US" sz="2400" cap="all" dirty="0">
                <a:solidFill>
                  <a:schemeClr val="bg1"/>
                </a:solidFill>
                <a:latin typeface="+mj-lt"/>
              </a:rPr>
              <a:t> with Care </a:t>
            </a:r>
            <a:r>
              <a:rPr lang="en-US" sz="2400" dirty="0">
                <a:solidFill>
                  <a:schemeClr val="bg1"/>
                </a:solidFill>
              </a:rPr>
              <a:t>•</a:t>
            </a:r>
            <a:r>
              <a:rPr lang="en-US" sz="2400" cap="all" dirty="0">
                <a:solidFill>
                  <a:schemeClr val="bg1"/>
                </a:solidFill>
                <a:latin typeface="+mj-lt"/>
              </a:rPr>
              <a:t> </a:t>
            </a:r>
            <a:r>
              <a:rPr lang="en-US" sz="2400" cap="all" dirty="0">
                <a:solidFill>
                  <a:schemeClr val="accent1">
                    <a:lumMod val="40000"/>
                    <a:lumOff val="60000"/>
                  </a:schemeClr>
                </a:solidFill>
                <a:latin typeface="+mj-lt"/>
              </a:rPr>
              <a:t>Reduce</a:t>
            </a:r>
            <a:r>
              <a:rPr lang="en-US" sz="2400" cap="all" dirty="0">
                <a:solidFill>
                  <a:schemeClr val="bg1"/>
                </a:solidFill>
                <a:latin typeface="+mj-lt"/>
              </a:rPr>
              <a:t> Risk</a:t>
            </a:r>
          </a:p>
        </p:txBody>
      </p:sp>
      <p:pic>
        <p:nvPicPr>
          <p:cNvPr id="7" name="Picture 2" descr="https://pbs.twimg.com/profile_images/666281106770173952/tPVjIz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14380"/>
            <a:ext cx="2227811" cy="222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3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95C1C-F0DC-3E46-865A-0CF2EE050F7E}"/>
              </a:ext>
            </a:extLst>
          </p:cNvPr>
          <p:cNvSpPr txBox="1"/>
          <p:nvPr/>
        </p:nvSpPr>
        <p:spPr>
          <a:xfrm>
            <a:off x="697832" y="489284"/>
            <a:ext cx="9978189" cy="707886"/>
          </a:xfrm>
          <a:prstGeom prst="rect">
            <a:avLst/>
          </a:prstGeom>
          <a:noFill/>
        </p:spPr>
        <p:txBody>
          <a:bodyPr wrap="square" rtlCol="0">
            <a:spAutoFit/>
          </a:bodyPr>
          <a:lstStyle/>
          <a:p>
            <a:pPr fontAlgn="base"/>
            <a:r>
              <a:rPr lang="en-US" sz="4000" b="1" dirty="0">
                <a:solidFill>
                  <a:srgbClr val="0070C0"/>
                </a:solidFill>
              </a:rPr>
              <a:t>Report</a:t>
            </a:r>
            <a:r>
              <a:rPr lang="en-US" sz="4000" b="1" dirty="0">
                <a:solidFill>
                  <a:schemeClr val="bg2">
                    <a:lumMod val="50000"/>
                  </a:schemeClr>
                </a:solidFill>
              </a:rPr>
              <a:t> Concerning Behavior</a:t>
            </a:r>
          </a:p>
        </p:txBody>
      </p:sp>
      <p:sp>
        <p:nvSpPr>
          <p:cNvPr id="9" name="Content Placeholder 2"/>
          <p:cNvSpPr txBox="1">
            <a:spLocks/>
          </p:cNvSpPr>
          <p:nvPr/>
        </p:nvSpPr>
        <p:spPr>
          <a:xfrm>
            <a:off x="901031" y="1612877"/>
            <a:ext cx="8375315" cy="57055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002060"/>
              </a:buClr>
              <a:buFont typeface="Wingdings" panose="05000000000000000000" pitchFamily="2" charset="2"/>
              <a:buChar char="§"/>
              <a:defRPr/>
            </a:pPr>
            <a:r>
              <a:rPr kumimoji="0" lang="en-US" sz="2800" b="1" i="0" u="none" strike="noStrike" kern="1200" cap="none" spc="0" normalizeH="0" baseline="0" noProof="0" dirty="0">
                <a:ln>
                  <a:noFill/>
                </a:ln>
                <a:solidFill>
                  <a:srgbClr val="002060"/>
                </a:solidFill>
                <a:effectLst/>
                <a:uLnTx/>
                <a:uFillTx/>
                <a:latin typeface="+mj-lt"/>
                <a:ea typeface="+mn-ea"/>
                <a:cs typeface="+mn-cs"/>
              </a:rPr>
              <a:t> Directly to the Title IX</a:t>
            </a:r>
            <a:r>
              <a:rPr kumimoji="0" lang="en-US" sz="2800" b="1" i="0" u="none" strike="noStrike" kern="1200" cap="none" spc="0" normalizeH="0" noProof="0" dirty="0">
                <a:ln>
                  <a:noFill/>
                </a:ln>
                <a:solidFill>
                  <a:srgbClr val="002060"/>
                </a:solidFill>
                <a:effectLst/>
                <a:uLnTx/>
                <a:uFillTx/>
                <a:latin typeface="+mj-lt"/>
                <a:ea typeface="+mn-ea"/>
                <a:cs typeface="+mn-cs"/>
              </a:rPr>
              <a:t> Coordinator</a:t>
            </a:r>
            <a:endParaRPr kumimoji="0" lang="en-US" sz="2800" b="1" i="0" u="none" strike="noStrike" kern="1200" cap="none" spc="0" normalizeH="0" baseline="0" noProof="0" dirty="0">
              <a:ln>
                <a:noFill/>
              </a:ln>
              <a:solidFill>
                <a:srgbClr val="002060"/>
              </a:solidFill>
              <a:effectLst/>
              <a:uLnTx/>
              <a:uFillTx/>
              <a:latin typeface="+mj-lt"/>
              <a:ea typeface="+mn-ea"/>
              <a:cs typeface="+mn-cs"/>
            </a:endParaRPr>
          </a:p>
          <a:p>
            <a:pPr marL="0" indent="0">
              <a:spcBef>
                <a:spcPts val="200"/>
              </a:spcBef>
              <a:spcAft>
                <a:spcPts val="400"/>
              </a:spcAft>
              <a:buClr>
                <a:srgbClr val="002060"/>
              </a:buClr>
              <a:buSzTx/>
              <a:buNone/>
              <a:defRPr/>
            </a:pPr>
            <a:endParaRPr kumimoji="0" lang="en-US" sz="3200" b="0" i="0" u="none" strike="noStrike" kern="1200" cap="none" spc="0" normalizeH="0" baseline="0" noProof="0" dirty="0">
              <a:ln>
                <a:noFill/>
              </a:ln>
              <a:solidFill>
                <a:srgbClr val="002060"/>
              </a:solidFill>
              <a:effectLst/>
              <a:uLnTx/>
              <a:uFillTx/>
              <a:latin typeface="+mj-lt"/>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200" b="0" i="0" u="none" strike="noStrike" kern="1200" cap="none" spc="0" normalizeH="0" baseline="0" noProof="0" dirty="0">
              <a:ln>
                <a:noFill/>
              </a:ln>
              <a:solidFill>
                <a:srgbClr val="002060"/>
              </a:solidFill>
              <a:effectLst/>
              <a:uLnTx/>
              <a:uFillTx/>
              <a:latin typeface="+mj-lt"/>
              <a:ea typeface="+mn-ea"/>
              <a:cs typeface="+mn-cs"/>
            </a:endParaRPr>
          </a:p>
        </p:txBody>
      </p:sp>
      <p:sp>
        <p:nvSpPr>
          <p:cNvPr id="10" name="Content Placeholder 2"/>
          <p:cNvSpPr txBox="1">
            <a:spLocks/>
          </p:cNvSpPr>
          <p:nvPr/>
        </p:nvSpPr>
        <p:spPr>
          <a:xfrm>
            <a:off x="901031" y="2851031"/>
            <a:ext cx="8375315" cy="507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R="0" lvl="2" algn="l" defTabSz="914400" rtl="0" eaLnBrk="1" fontAlgn="auto" latinLnBrk="0" hangingPunct="1">
              <a:lnSpc>
                <a:spcPct val="90000"/>
              </a:lnSpc>
              <a:spcBef>
                <a:spcPts val="200"/>
              </a:spcBef>
              <a:spcAft>
                <a:spcPts val="400"/>
              </a:spcAft>
              <a:buClr>
                <a:srgbClr val="002060"/>
              </a:buClr>
              <a:buSzTx/>
              <a:buFont typeface="Calibri" panose="020F0502020204030204" pitchFamily="34" charset="0"/>
              <a:buChar char="─"/>
              <a:tabLst/>
              <a:defRPr/>
            </a:pPr>
            <a:r>
              <a:rPr kumimoji="0" lang="en-US" sz="2400" i="0" u="none" strike="noStrike" kern="1200" cap="none" spc="0" normalizeH="0" baseline="0" noProof="0" dirty="0">
                <a:ln>
                  <a:noFill/>
                </a:ln>
                <a:solidFill>
                  <a:srgbClr val="002060"/>
                </a:solidFill>
                <a:effectLst/>
                <a:uLnTx/>
                <a:uFillTx/>
                <a:latin typeface="+mj-lt"/>
              </a:rPr>
              <a:t>Via e-mail: </a:t>
            </a:r>
            <a:r>
              <a:rPr kumimoji="0" lang="en-US" sz="2400" b="1" i="0" u="none" strike="noStrike" kern="1200" cap="none" spc="0" normalizeH="0" baseline="0" noProof="0" dirty="0">
                <a:ln>
                  <a:noFill/>
                </a:ln>
                <a:solidFill>
                  <a:srgbClr val="002060"/>
                </a:solidFill>
                <a:effectLst/>
                <a:uLnTx/>
                <a:uFillTx/>
                <a:latin typeface="+mj-lt"/>
                <a:hlinkClick r:id="rId3"/>
              </a:rPr>
              <a:t>laura.bennett@nova.edu</a:t>
            </a:r>
            <a:r>
              <a:rPr kumimoji="0" lang="en-US" sz="2400" i="0" u="none" strike="noStrike" kern="1200" cap="none" spc="0" normalizeH="0" baseline="0" noProof="0" dirty="0">
                <a:ln>
                  <a:noFill/>
                </a:ln>
                <a:solidFill>
                  <a:srgbClr val="002060"/>
                </a:solidFill>
                <a:effectLst/>
                <a:uLnTx/>
                <a:uFillTx/>
                <a:latin typeface="+mj-lt"/>
              </a:rPr>
              <a:t> </a:t>
            </a:r>
            <a:endParaRPr kumimoji="0" lang="en-US" sz="3600" i="0" u="none" strike="noStrike" kern="1200" cap="none" spc="0" normalizeH="0" baseline="0" noProof="0" dirty="0">
              <a:ln>
                <a:noFill/>
              </a:ln>
              <a:solidFill>
                <a:srgbClr val="002060"/>
              </a:solidFill>
              <a:effectLst/>
              <a:uLnTx/>
              <a:uFillTx/>
              <a:latin typeface="+mj-lt"/>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600" i="0" u="none" strike="noStrike" kern="1200" cap="none" spc="0" normalizeH="0" baseline="0" noProof="0" dirty="0">
              <a:ln>
                <a:noFill/>
              </a:ln>
              <a:solidFill>
                <a:srgbClr val="002060"/>
              </a:solidFill>
              <a:effectLst/>
              <a:uLnTx/>
              <a:uFillTx/>
              <a:latin typeface="+mj-lt"/>
            </a:endParaRPr>
          </a:p>
        </p:txBody>
      </p:sp>
      <p:sp>
        <p:nvSpPr>
          <p:cNvPr id="11" name="Content Placeholder 2"/>
          <p:cNvSpPr txBox="1">
            <a:spLocks/>
          </p:cNvSpPr>
          <p:nvPr/>
        </p:nvSpPr>
        <p:spPr>
          <a:xfrm>
            <a:off x="901031" y="2465081"/>
            <a:ext cx="8375315" cy="4157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R="0" lvl="2" algn="l" defTabSz="914400" rtl="0" eaLnBrk="1" fontAlgn="auto" latinLnBrk="0" hangingPunct="1">
              <a:lnSpc>
                <a:spcPct val="90000"/>
              </a:lnSpc>
              <a:spcBef>
                <a:spcPts val="200"/>
              </a:spcBef>
              <a:spcAft>
                <a:spcPts val="400"/>
              </a:spcAft>
              <a:buClr>
                <a:srgbClr val="002060"/>
              </a:buClr>
              <a:buSzTx/>
              <a:buFont typeface="Calibri" panose="020F0502020204030204" pitchFamily="34" charset="0"/>
              <a:buChar char="─"/>
              <a:tabLst/>
              <a:defRPr/>
            </a:pPr>
            <a:r>
              <a:rPr kumimoji="0" lang="en-US" sz="2400" i="0" u="none" strike="noStrike" kern="1200" cap="none" spc="0" normalizeH="0" baseline="0" noProof="0" dirty="0">
                <a:ln>
                  <a:noFill/>
                </a:ln>
                <a:solidFill>
                  <a:srgbClr val="002060"/>
                </a:solidFill>
                <a:effectLst/>
                <a:uLnTx/>
                <a:uFillTx/>
                <a:latin typeface="+mj-lt"/>
              </a:rPr>
              <a:t>By phone: </a:t>
            </a:r>
            <a:r>
              <a:rPr kumimoji="0" lang="en-US" sz="2400" b="1" i="0" u="none" strike="noStrike" kern="1200" cap="none" spc="0" normalizeH="0" baseline="0" noProof="0" dirty="0">
                <a:ln>
                  <a:noFill/>
                </a:ln>
                <a:solidFill>
                  <a:srgbClr val="002060"/>
                </a:solidFill>
                <a:effectLst/>
                <a:uLnTx/>
                <a:uFillTx/>
                <a:latin typeface="+mj-lt"/>
              </a:rPr>
              <a:t>954-262-7858</a:t>
            </a:r>
            <a:endParaRPr lang="en-US" sz="3200" b="1" i="1" dirty="0">
              <a:solidFill>
                <a:srgbClr val="002060"/>
              </a:solidFill>
              <a:latin typeface="+mj-lt"/>
            </a:endParaRPr>
          </a:p>
        </p:txBody>
      </p:sp>
      <p:sp>
        <p:nvSpPr>
          <p:cNvPr id="12" name="Content Placeholder 2"/>
          <p:cNvSpPr txBox="1">
            <a:spLocks/>
          </p:cNvSpPr>
          <p:nvPr/>
        </p:nvSpPr>
        <p:spPr>
          <a:xfrm>
            <a:off x="901030" y="2039485"/>
            <a:ext cx="10228181" cy="3887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Clr>
                <a:srgbClr val="002060"/>
              </a:buClr>
              <a:buFont typeface="Calibri" panose="020F0502020204030204" pitchFamily="34" charset="0"/>
              <a:buChar char="─"/>
              <a:defRPr/>
            </a:pPr>
            <a:r>
              <a:rPr lang="en-US" sz="2400" i="1" u="sng" dirty="0">
                <a:solidFill>
                  <a:srgbClr val="002060"/>
                </a:solidFill>
              </a:rPr>
              <a:t>Preferred</a:t>
            </a:r>
            <a:r>
              <a:rPr lang="en-US" sz="2400" i="1" dirty="0">
                <a:solidFill>
                  <a:srgbClr val="002060"/>
                </a:solidFill>
              </a:rPr>
              <a:t>: </a:t>
            </a:r>
            <a:r>
              <a:rPr lang="en-US" sz="2400" dirty="0">
                <a:solidFill>
                  <a:srgbClr val="002060"/>
                </a:solidFill>
              </a:rPr>
              <a:t>Via secure online reporting form at </a:t>
            </a:r>
            <a:r>
              <a:rPr lang="en-US" sz="2400" b="1" dirty="0">
                <a:solidFill>
                  <a:srgbClr val="002060"/>
                </a:solidFill>
                <a:hlinkClick r:id="rId4"/>
              </a:rPr>
              <a:t>nova.edu/title-ix</a:t>
            </a:r>
            <a:r>
              <a:rPr lang="en-US" sz="2400" dirty="0">
                <a:solidFill>
                  <a:srgbClr val="002060"/>
                </a:solidFill>
              </a:rPr>
              <a:t>.  </a:t>
            </a:r>
            <a:endParaRPr kumimoji="0" lang="en-US" sz="3200" i="0" u="none" strike="noStrike" kern="1200" cap="none" spc="0" normalizeH="0" baseline="0" noProof="0" dirty="0">
              <a:ln>
                <a:noFill/>
              </a:ln>
              <a:solidFill>
                <a:srgbClr val="002060"/>
              </a:solidFill>
              <a:effectLst/>
              <a:uLnTx/>
              <a:uFillTx/>
              <a:latin typeface="+mj-lt"/>
            </a:endParaRPr>
          </a:p>
        </p:txBody>
      </p:sp>
      <p:sp>
        <p:nvSpPr>
          <p:cNvPr id="13" name="Content Placeholder 2"/>
          <p:cNvSpPr txBox="1">
            <a:spLocks/>
          </p:cNvSpPr>
          <p:nvPr/>
        </p:nvSpPr>
        <p:spPr>
          <a:xfrm>
            <a:off x="901030" y="3803398"/>
            <a:ext cx="8375315" cy="10998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200"/>
              </a:spcBef>
              <a:spcAft>
                <a:spcPts val="400"/>
              </a:spcAft>
              <a:buClr>
                <a:srgbClr val="002060"/>
              </a:buClr>
              <a:buSzTx/>
              <a:buFont typeface="Wingdings" panose="05000000000000000000" pitchFamily="2" charset="2"/>
              <a:buChar char="§"/>
              <a:defRPr/>
            </a:pPr>
            <a:r>
              <a:rPr kumimoji="0" lang="en-US" sz="2800" b="1" i="0" u="none" strike="noStrike" kern="1200" cap="none" spc="0" normalizeH="0" baseline="0" noProof="0" dirty="0">
                <a:ln>
                  <a:noFill/>
                </a:ln>
                <a:solidFill>
                  <a:srgbClr val="002060"/>
                </a:solidFill>
                <a:effectLst/>
                <a:uLnTx/>
                <a:uFillTx/>
                <a:latin typeface="+mj-lt"/>
                <a:ea typeface="+mn-ea"/>
                <a:cs typeface="+mn-cs"/>
              </a:rPr>
              <a:t> To University faculty or staff</a:t>
            </a:r>
          </a:p>
          <a:p>
            <a:pPr lvl="2">
              <a:buClr>
                <a:srgbClr val="002060"/>
              </a:buClr>
              <a:buFont typeface="Calibri" panose="020F0502020204030204" pitchFamily="34" charset="0"/>
              <a:buChar char="─"/>
              <a:defRPr/>
            </a:pPr>
            <a:r>
              <a:rPr lang="en-US" sz="2400" dirty="0">
                <a:solidFill>
                  <a:srgbClr val="002060"/>
                </a:solidFill>
              </a:rPr>
              <a:t>All university employees are required to report sexual misconduct to the Title IX Coordinator</a:t>
            </a:r>
            <a:endParaRPr kumimoji="0" lang="en-US" sz="4000" b="0" i="0" u="none" strike="noStrike" kern="1200" cap="none" spc="0" normalizeH="0" baseline="0" noProof="0" dirty="0">
              <a:ln>
                <a:noFill/>
              </a:ln>
              <a:solidFill>
                <a:srgbClr val="002060"/>
              </a:solidFill>
              <a:effectLst/>
              <a:uLnTx/>
              <a:uFillTx/>
              <a:latin typeface="+mj-lt"/>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200" b="0" i="0" u="none" strike="noStrike" kern="1200" cap="none" spc="0" normalizeH="0" baseline="0" noProof="0" dirty="0">
              <a:ln>
                <a:noFill/>
              </a:ln>
              <a:solidFill>
                <a:srgbClr val="002060"/>
              </a:solidFill>
              <a:effectLst/>
              <a:uLnTx/>
              <a:uFillTx/>
              <a:latin typeface="+mj-lt"/>
              <a:ea typeface="+mn-ea"/>
              <a:cs typeface="+mn-c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349" y="1036844"/>
            <a:ext cx="2469344" cy="3217059"/>
          </a:xfrm>
          <a:prstGeom prst="rect">
            <a:avLst/>
          </a:prstGeom>
        </p:spPr>
      </p:pic>
      <p:sp>
        <p:nvSpPr>
          <p:cNvPr id="14" name="Content Placeholder 2"/>
          <p:cNvSpPr txBox="1">
            <a:spLocks/>
          </p:cNvSpPr>
          <p:nvPr/>
        </p:nvSpPr>
        <p:spPr>
          <a:xfrm>
            <a:off x="1186249" y="5627018"/>
            <a:ext cx="9942962" cy="6772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002060"/>
              </a:buClr>
              <a:buSzPct val="100000"/>
              <a:buNone/>
              <a:tabLst/>
              <a:defRPr/>
            </a:pPr>
            <a:r>
              <a:rPr lang="en-US" sz="2800" b="1" i="1" dirty="0">
                <a:solidFill>
                  <a:srgbClr val="002060"/>
                </a:solidFill>
                <a:latin typeface="+mj-lt"/>
              </a:rPr>
              <a:t>***Crimes and/or immediate threats should be reported to 9-1-1, local law enforcement, or NSU Public Safety (954-262-8999) ***</a:t>
            </a:r>
            <a:endParaRPr kumimoji="0" lang="en-US" sz="2800" b="1" i="1" u="none" strike="noStrike" kern="1200" cap="none" spc="0" normalizeH="0" baseline="0" noProof="0" dirty="0">
              <a:ln>
                <a:noFill/>
              </a:ln>
              <a:solidFill>
                <a:srgbClr val="002060"/>
              </a:solidFill>
              <a:effectLst/>
              <a:uLnTx/>
              <a:uFillTx/>
              <a:latin typeface="+mj-lt"/>
            </a:endParaRPr>
          </a:p>
          <a:p>
            <a:pPr marL="112713" marR="0" lvl="0" indent="0" algn="ctr" defTabSz="914400" rtl="0" eaLnBrk="1" fontAlgn="auto" latinLnBrk="0" hangingPunct="1">
              <a:lnSpc>
                <a:spcPct val="90000"/>
              </a:lnSpc>
              <a:spcBef>
                <a:spcPts val="600"/>
              </a:spcBef>
              <a:spcAft>
                <a:spcPts val="200"/>
              </a:spcAft>
              <a:buClr>
                <a:srgbClr val="1CADE4"/>
              </a:buClr>
              <a:buSzPct val="100000"/>
              <a:buNone/>
              <a:tabLst/>
              <a:defRPr/>
            </a:pPr>
            <a:endParaRPr lang="en-US" sz="2800" b="1" i="1" dirty="0">
              <a:solidFill>
                <a:srgbClr val="002060"/>
              </a:solidFill>
              <a:latin typeface="+mj-lt"/>
            </a:endParaRP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kumimoji="0" lang="en-US" sz="3200" b="1" i="1" u="none" strike="noStrike" kern="1200" cap="none" spc="0" normalizeH="0" baseline="0" noProof="0" dirty="0">
              <a:ln>
                <a:noFill/>
              </a:ln>
              <a:solidFill>
                <a:srgbClr val="002060"/>
              </a:solidFill>
              <a:effectLst/>
              <a:uLnTx/>
              <a:uFillTx/>
              <a:latin typeface="+mj-lt"/>
            </a:endParaRP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kumimoji="0" lang="en-US" sz="3200" b="1" i="1" u="none" strike="noStrike" kern="1200" cap="none" spc="0" normalizeH="0" baseline="0" noProof="0" dirty="0">
              <a:ln>
                <a:noFill/>
              </a:ln>
              <a:solidFill>
                <a:srgbClr val="002060"/>
              </a:solidFill>
              <a:effectLst/>
              <a:uLnTx/>
              <a:uFillTx/>
              <a:latin typeface="+mj-lt"/>
            </a:endParaRPr>
          </a:p>
        </p:txBody>
      </p:sp>
      <p:sp>
        <p:nvSpPr>
          <p:cNvPr id="16" name="TextBox 15"/>
          <p:cNvSpPr txBox="1"/>
          <p:nvPr/>
        </p:nvSpPr>
        <p:spPr>
          <a:xfrm>
            <a:off x="9276345" y="4316687"/>
            <a:ext cx="2599113" cy="646331"/>
          </a:xfrm>
          <a:prstGeom prst="rect">
            <a:avLst/>
          </a:prstGeom>
          <a:solidFill>
            <a:srgbClr val="002060"/>
          </a:solidFill>
        </p:spPr>
        <p:txBody>
          <a:bodyPr wrap="square" rtlCol="0">
            <a:spAutoFit/>
          </a:bodyPr>
          <a:lstStyle/>
          <a:p>
            <a:pPr algn="ctr"/>
            <a:r>
              <a:rPr lang="en-US" b="1" dirty="0">
                <a:solidFill>
                  <a:schemeClr val="bg1"/>
                </a:solidFill>
                <a:latin typeface="+mj-lt"/>
              </a:rPr>
              <a:t>Laura Bennett,</a:t>
            </a:r>
          </a:p>
          <a:p>
            <a:pPr algn="ctr"/>
            <a:r>
              <a:rPr lang="en-US" b="1" dirty="0">
                <a:solidFill>
                  <a:schemeClr val="bg1"/>
                </a:solidFill>
                <a:latin typeface="+mj-lt"/>
              </a:rPr>
              <a:t>Title IX Coordinator</a:t>
            </a:r>
          </a:p>
        </p:txBody>
      </p:sp>
    </p:spTree>
    <p:extLst>
      <p:ext uri="{BB962C8B-B14F-4D97-AF65-F5344CB8AC3E}">
        <p14:creationId xmlns:p14="http://schemas.microsoft.com/office/powerpoint/2010/main" val="31087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95C6979A08438A70E2336757DED9" ma:contentTypeVersion="15" ma:contentTypeDescription="Create a new document." ma:contentTypeScope="" ma:versionID="5ab0ff5027edb90f48e12c09f2146975">
  <xsd:schema xmlns:xsd="http://www.w3.org/2001/XMLSchema" xmlns:xs="http://www.w3.org/2001/XMLSchema" xmlns:p="http://schemas.microsoft.com/office/2006/metadata/properties" xmlns:ns1="http://schemas.microsoft.com/sharepoint/v3" xmlns:ns3="99f230d3-54e8-419d-accd-3d5d782a084a" xmlns:ns4="0793ce03-1817-41da-850d-2428aa263bb0" targetNamespace="http://schemas.microsoft.com/office/2006/metadata/properties" ma:root="true" ma:fieldsID="49d52e18978e8f40a2ee00c8efa2255a" ns1:_="" ns3:_="" ns4:_="">
    <xsd:import namespace="http://schemas.microsoft.com/sharepoint/v3"/>
    <xsd:import namespace="99f230d3-54e8-419d-accd-3d5d782a084a"/>
    <xsd:import namespace="0793ce03-1817-41da-850d-2428aa263b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f230d3-54e8-419d-accd-3d5d782a08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93ce03-1817-41da-850d-2428aa263b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C09B04-EA8D-4245-BB61-5733774B54B8}">
  <ds:schemaRefs>
    <ds:schemaRef ds:uri="http://schemas.microsoft.com/office/2006/documentManagement/types"/>
    <ds:schemaRef ds:uri="http://schemas.microsoft.com/office/infopath/2007/PartnerControls"/>
    <ds:schemaRef ds:uri="99f230d3-54e8-419d-accd-3d5d782a084a"/>
    <ds:schemaRef ds:uri="http://purl.org/dc/elements/1.1/"/>
    <ds:schemaRef ds:uri="http://schemas.microsoft.com/office/2006/metadata/properties"/>
    <ds:schemaRef ds:uri="http://schemas.microsoft.com/sharepoint/v3"/>
    <ds:schemaRef ds:uri="0793ce03-1817-41da-850d-2428aa263bb0"/>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CAFBFBC-8A31-49B9-8D74-1B1DB58DB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f230d3-54e8-419d-accd-3d5d782a084a"/>
    <ds:schemaRef ds:uri="0793ce03-1817-41da-850d-2428aa263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502E4-BF8D-4D66-90DB-C06726B1B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4846</TotalTime>
  <Words>756</Words>
  <Application>Microsoft Office PowerPoint</Application>
  <PresentationFormat>Widescreen</PresentationFormat>
  <Paragraphs>92</Paragraphs>
  <Slides>13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Gotham Bold</vt:lpstr>
      <vt:lpstr>Gotham Book</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Sharn Kee</dc:creator>
  <cp:lastModifiedBy>Gregory Gayle</cp:lastModifiedBy>
  <cp:revision>169</cp:revision>
  <cp:lastPrinted>2018-09-05T13:46:45Z</cp:lastPrinted>
  <dcterms:created xsi:type="dcterms:W3CDTF">2018-08-01T21:10:49Z</dcterms:created>
  <dcterms:modified xsi:type="dcterms:W3CDTF">2022-08-12T16:39:13Z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0x010100D59095C6979A08438A70E2336757DED9</vt:lpwstr>
  </property>
</Properties>
</file>