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51"/>
  </p:notesMasterIdLst>
  <p:sldIdLst>
    <p:sldId id="256" r:id="rId5"/>
    <p:sldId id="257" r:id="rId6"/>
    <p:sldId id="317" r:id="rId7"/>
    <p:sldId id="300" r:id="rId8"/>
    <p:sldId id="301" r:id="rId9"/>
    <p:sldId id="302" r:id="rId10"/>
    <p:sldId id="304" r:id="rId11"/>
    <p:sldId id="311" r:id="rId12"/>
    <p:sldId id="309" r:id="rId13"/>
    <p:sldId id="310" r:id="rId14"/>
    <p:sldId id="297" r:id="rId15"/>
    <p:sldId id="306" r:id="rId16"/>
    <p:sldId id="258" r:id="rId17"/>
    <p:sldId id="261" r:id="rId18"/>
    <p:sldId id="259" r:id="rId19"/>
    <p:sldId id="316" r:id="rId20"/>
    <p:sldId id="265" r:id="rId21"/>
    <p:sldId id="260" r:id="rId22"/>
    <p:sldId id="262" r:id="rId23"/>
    <p:sldId id="263" r:id="rId24"/>
    <p:sldId id="264" r:id="rId25"/>
    <p:sldId id="274" r:id="rId26"/>
    <p:sldId id="272" r:id="rId27"/>
    <p:sldId id="273" r:id="rId28"/>
    <p:sldId id="275" r:id="rId29"/>
    <p:sldId id="276" r:id="rId30"/>
    <p:sldId id="278" r:id="rId31"/>
    <p:sldId id="277" r:id="rId32"/>
    <p:sldId id="279" r:id="rId33"/>
    <p:sldId id="295" r:id="rId34"/>
    <p:sldId id="280" r:id="rId35"/>
    <p:sldId id="282" r:id="rId36"/>
    <p:sldId id="281" r:id="rId37"/>
    <p:sldId id="283" r:id="rId38"/>
    <p:sldId id="285" r:id="rId39"/>
    <p:sldId id="284" r:id="rId40"/>
    <p:sldId id="287" r:id="rId41"/>
    <p:sldId id="299" r:id="rId42"/>
    <p:sldId id="288" r:id="rId43"/>
    <p:sldId id="286" r:id="rId44"/>
    <p:sldId id="289" r:id="rId45"/>
    <p:sldId id="290" r:id="rId46"/>
    <p:sldId id="291" r:id="rId47"/>
    <p:sldId id="292" r:id="rId48"/>
    <p:sldId id="293" r:id="rId49"/>
    <p:sldId id="29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Salivar" initials="ES" lastIdx="1" clrIdx="0">
    <p:extLst>
      <p:ext uri="{19B8F6BF-5375-455C-9EA6-DF929625EA0E}">
        <p15:presenceInfo xmlns:p15="http://schemas.microsoft.com/office/powerpoint/2012/main" userId="S::esalivar@nova.edu::719fc5b8-5df5-4a33-ab74-a89d9f439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91F8E-835D-46F0-87A3-B7D1B53AB027}" v="4" dt="2021-02-23T22:16:44.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91" autoAdjust="0"/>
    <p:restoredTop sz="83673" autoAdjust="0"/>
  </p:normalViewPr>
  <p:slideViewPr>
    <p:cSldViewPr snapToGrid="0">
      <p:cViewPr varScale="1">
        <p:scale>
          <a:sx n="106" d="100"/>
          <a:sy n="106"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803589A-7AB9-4D72-AE26-BE8B000C55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68ABCD-495F-46DD-94BA-5E2C09EDE212}">
      <dgm:prSet/>
      <dgm:spPr/>
      <dgm:t>
        <a:bodyPr/>
        <a:lstStyle/>
        <a:p>
          <a:r>
            <a:rPr lang="en-US"/>
            <a:t>The video response portion will be time-limited – three (3) hours</a:t>
          </a:r>
        </a:p>
      </dgm:t>
    </dgm:pt>
    <dgm:pt modelId="{23B61F38-01FD-4C33-B552-18CA39563732}" type="parTrans" cxnId="{129765D2-4CAB-4F5E-A1F3-F2B74CA4CB2E}">
      <dgm:prSet/>
      <dgm:spPr/>
      <dgm:t>
        <a:bodyPr/>
        <a:lstStyle/>
        <a:p>
          <a:endParaRPr lang="en-US"/>
        </a:p>
      </dgm:t>
    </dgm:pt>
    <dgm:pt modelId="{A1D5626A-CAB9-4F63-9218-614C1DEF332A}" type="sibTrans" cxnId="{129765D2-4CAB-4F5E-A1F3-F2B74CA4CB2E}">
      <dgm:prSet/>
      <dgm:spPr/>
      <dgm:t>
        <a:bodyPr/>
        <a:lstStyle/>
        <a:p>
          <a:endParaRPr lang="en-US"/>
        </a:p>
      </dgm:t>
    </dgm:pt>
    <dgm:pt modelId="{E6DF0E23-264F-46F3-8B95-444698188F77}">
      <dgm:prSet/>
      <dgm:spPr/>
      <dgm:t>
        <a:bodyPr/>
        <a:lstStyle/>
        <a:p>
          <a:r>
            <a:rPr lang="en-US"/>
            <a:t>Students will be able to re-record during this time limit, but once video responses are submitted, no changes can be made</a:t>
          </a:r>
        </a:p>
      </dgm:t>
    </dgm:pt>
    <dgm:pt modelId="{E5C9A1F2-B5EF-4331-AB39-98FA66CD67E7}" type="parTrans" cxnId="{6E57F5EB-EC44-4BF9-9FF2-3B97C370AB88}">
      <dgm:prSet/>
      <dgm:spPr/>
      <dgm:t>
        <a:bodyPr/>
        <a:lstStyle/>
        <a:p>
          <a:endParaRPr lang="en-US"/>
        </a:p>
      </dgm:t>
    </dgm:pt>
    <dgm:pt modelId="{39AA6CF0-C310-4978-9B6A-DB7BEC0EF819}" type="sibTrans" cxnId="{6E57F5EB-EC44-4BF9-9FF2-3B97C370AB88}">
      <dgm:prSet/>
      <dgm:spPr/>
      <dgm:t>
        <a:bodyPr/>
        <a:lstStyle/>
        <a:p>
          <a:endParaRPr lang="en-US"/>
        </a:p>
      </dgm:t>
    </dgm:pt>
    <dgm:pt modelId="{16162234-9593-483F-A946-2FFBBA98CB9F}">
      <dgm:prSet/>
      <dgm:spPr/>
      <dgm:t>
        <a:bodyPr/>
        <a:lstStyle/>
        <a:p>
          <a:r>
            <a:rPr lang="en-US"/>
            <a:t>Students view recordings and complete CCE Self-Assessment and Transcript Form </a:t>
          </a:r>
          <a:r>
            <a:rPr lang="en-US" u="sng"/>
            <a:t>AFTER</a:t>
          </a:r>
          <a:r>
            <a:rPr lang="en-US"/>
            <a:t> the allotted time. </a:t>
          </a:r>
          <a:r>
            <a:rPr lang="en-US" b="1"/>
            <a:t>Be sure to check the audio/video quality of the recording immediately after submission!</a:t>
          </a:r>
          <a:endParaRPr lang="en-US"/>
        </a:p>
      </dgm:t>
    </dgm:pt>
    <dgm:pt modelId="{953A38DB-A186-4813-A6FF-D19A08B3D753}" type="parTrans" cxnId="{36AA4D56-7C47-4171-80D0-44FA59DFFF1F}">
      <dgm:prSet/>
      <dgm:spPr/>
      <dgm:t>
        <a:bodyPr/>
        <a:lstStyle/>
        <a:p>
          <a:endParaRPr lang="en-US"/>
        </a:p>
      </dgm:t>
    </dgm:pt>
    <dgm:pt modelId="{4660260E-420F-4267-8E27-591D58365275}" type="sibTrans" cxnId="{36AA4D56-7C47-4171-80D0-44FA59DFFF1F}">
      <dgm:prSet/>
      <dgm:spPr/>
      <dgm:t>
        <a:bodyPr/>
        <a:lstStyle/>
        <a:p>
          <a:endParaRPr lang="en-US"/>
        </a:p>
      </dgm:t>
    </dgm:pt>
    <dgm:pt modelId="{A9A0C6FF-8BD0-49B3-B7CA-818AC59B25B4}">
      <dgm:prSet/>
      <dgm:spPr/>
      <dgm:t>
        <a:bodyPr/>
        <a:lstStyle/>
        <a:p>
          <a:r>
            <a:rPr lang="en-US" dirty="0"/>
            <a:t>CCE Self-Assessment and Transcript Form (Appendix F in CCE Guidelines) is required</a:t>
          </a:r>
        </a:p>
      </dgm:t>
    </dgm:pt>
    <dgm:pt modelId="{13E3DD95-E5A8-4EC5-A733-70DBD29E61AF}" type="parTrans" cxnId="{A1407E06-F6B3-4619-B87F-FE8D61FA8548}">
      <dgm:prSet/>
      <dgm:spPr/>
      <dgm:t>
        <a:bodyPr/>
        <a:lstStyle/>
        <a:p>
          <a:endParaRPr lang="en-US"/>
        </a:p>
      </dgm:t>
    </dgm:pt>
    <dgm:pt modelId="{3D68F8A5-335C-4501-A2E2-9B6C43D235CB}" type="sibTrans" cxnId="{A1407E06-F6B3-4619-B87F-FE8D61FA8548}">
      <dgm:prSet/>
      <dgm:spPr/>
      <dgm:t>
        <a:bodyPr/>
        <a:lstStyle/>
        <a:p>
          <a:endParaRPr lang="en-US"/>
        </a:p>
      </dgm:t>
    </dgm:pt>
    <dgm:pt modelId="{6F1DD46A-D411-4DC6-A249-B5791DF271F0}">
      <dgm:prSet/>
      <dgm:spPr/>
      <dgm:t>
        <a:bodyPr/>
        <a:lstStyle/>
        <a:p>
          <a:r>
            <a:rPr lang="en-US"/>
            <a:t>Verbatim transcription of both vignette clip client’s statements </a:t>
          </a:r>
          <a:r>
            <a:rPr lang="en-US" b="1" u="sng"/>
            <a:t>and</a:t>
          </a:r>
          <a:r>
            <a:rPr lang="en-US"/>
            <a:t> student responses</a:t>
          </a:r>
        </a:p>
      </dgm:t>
    </dgm:pt>
    <dgm:pt modelId="{DF907A4A-1C0C-48A6-BA32-29BF5F57E547}" type="parTrans" cxnId="{4FB68C3F-D49F-4F33-8814-196B94D22A9E}">
      <dgm:prSet/>
      <dgm:spPr/>
      <dgm:t>
        <a:bodyPr/>
        <a:lstStyle/>
        <a:p>
          <a:endParaRPr lang="en-US"/>
        </a:p>
      </dgm:t>
    </dgm:pt>
    <dgm:pt modelId="{6FE9B478-9130-40E2-BA30-CBC84944490B}" type="sibTrans" cxnId="{4FB68C3F-D49F-4F33-8814-196B94D22A9E}">
      <dgm:prSet/>
      <dgm:spPr/>
      <dgm:t>
        <a:bodyPr/>
        <a:lstStyle/>
        <a:p>
          <a:endParaRPr lang="en-US"/>
        </a:p>
      </dgm:t>
    </dgm:pt>
    <dgm:pt modelId="{56B9E446-95D0-49A4-B4A6-623FE602F41B}">
      <dgm:prSet/>
      <dgm:spPr/>
      <dgm:t>
        <a:bodyPr/>
        <a:lstStyle/>
        <a:p>
          <a:r>
            <a:rPr lang="en-US"/>
            <a:t>Self-assessment sorting (matching video response to skills area) with space for additional information.</a:t>
          </a:r>
        </a:p>
      </dgm:t>
    </dgm:pt>
    <dgm:pt modelId="{0074A66A-4A15-4820-8E31-AD71B417F0B2}" type="parTrans" cxnId="{812532DF-505E-4CA7-A260-1797B78858A1}">
      <dgm:prSet/>
      <dgm:spPr/>
      <dgm:t>
        <a:bodyPr/>
        <a:lstStyle/>
        <a:p>
          <a:endParaRPr lang="en-US"/>
        </a:p>
      </dgm:t>
    </dgm:pt>
    <dgm:pt modelId="{CC27C2A3-FAFF-4D7B-B2BF-7B5B5B1E2B61}" type="sibTrans" cxnId="{812532DF-505E-4CA7-A260-1797B78858A1}">
      <dgm:prSet/>
      <dgm:spPr/>
      <dgm:t>
        <a:bodyPr/>
        <a:lstStyle/>
        <a:p>
          <a:endParaRPr lang="en-US"/>
        </a:p>
      </dgm:t>
    </dgm:pt>
    <dgm:pt modelId="{3E3FD800-AE94-4DFE-B480-94C9948F4464}">
      <dgm:prSet/>
      <dgm:spPr/>
      <dgm:t>
        <a:bodyPr/>
        <a:lstStyle/>
        <a:p>
          <a:r>
            <a:rPr lang="en-US" dirty="0"/>
            <a:t>CCE Self-Assessment and Transcript Form must be submitted along with the CCE document to the Office of Clinical Training and CCE Committee at minimum </a:t>
          </a:r>
          <a:r>
            <a:rPr lang="en-US" b="1" dirty="0"/>
            <a:t>three (3) weeks </a:t>
          </a:r>
          <a:r>
            <a:rPr lang="en-US" dirty="0"/>
            <a:t>before the scheduled date of the oral defense.</a:t>
          </a:r>
        </a:p>
      </dgm:t>
    </dgm:pt>
    <dgm:pt modelId="{2D5E0ED4-9407-4979-8789-1E14820DB88A}" type="parTrans" cxnId="{6090F0C3-1E13-43E8-84A8-B7AD60165844}">
      <dgm:prSet/>
      <dgm:spPr/>
      <dgm:t>
        <a:bodyPr/>
        <a:lstStyle/>
        <a:p>
          <a:endParaRPr lang="en-US"/>
        </a:p>
      </dgm:t>
    </dgm:pt>
    <dgm:pt modelId="{5280DE68-7A3B-42AF-9C78-7037087AEF32}" type="sibTrans" cxnId="{6090F0C3-1E13-43E8-84A8-B7AD60165844}">
      <dgm:prSet/>
      <dgm:spPr/>
      <dgm:t>
        <a:bodyPr/>
        <a:lstStyle/>
        <a:p>
          <a:endParaRPr lang="en-US"/>
        </a:p>
      </dgm:t>
    </dgm:pt>
    <dgm:pt modelId="{4815452D-ACF0-4AA3-824E-613AF96496C4}">
      <dgm:prSet/>
      <dgm:spPr/>
      <dgm:t>
        <a:bodyPr/>
        <a:lstStyle/>
        <a:p>
          <a:r>
            <a:rPr lang="en-US"/>
            <a:t>Email link to videos to Office of Clinical Training and CCE committee at same time as submit document (3 weeks prior to oral defense).</a:t>
          </a:r>
        </a:p>
      </dgm:t>
    </dgm:pt>
    <dgm:pt modelId="{85D3996A-1A00-42B0-B7C7-381D70CBBA1F}" type="parTrans" cxnId="{846A33C7-CE9E-4A62-A5E8-67C13A77E0F4}">
      <dgm:prSet/>
      <dgm:spPr/>
      <dgm:t>
        <a:bodyPr/>
        <a:lstStyle/>
        <a:p>
          <a:endParaRPr lang="en-US"/>
        </a:p>
      </dgm:t>
    </dgm:pt>
    <dgm:pt modelId="{EC231666-813F-4F94-8030-0C988B1CFE58}" type="sibTrans" cxnId="{846A33C7-CE9E-4A62-A5E8-67C13A77E0F4}">
      <dgm:prSet/>
      <dgm:spPr/>
      <dgm:t>
        <a:bodyPr/>
        <a:lstStyle/>
        <a:p>
          <a:endParaRPr lang="en-US"/>
        </a:p>
      </dgm:t>
    </dgm:pt>
    <dgm:pt modelId="{38B91B44-7C35-485E-A992-773E934AFFE0}" type="pres">
      <dgm:prSet presAssocID="{C803589A-7AB9-4D72-AE26-BE8B000C55C7}" presName="linear" presStyleCnt="0">
        <dgm:presLayoutVars>
          <dgm:animLvl val="lvl"/>
          <dgm:resizeHandles val="exact"/>
        </dgm:presLayoutVars>
      </dgm:prSet>
      <dgm:spPr/>
    </dgm:pt>
    <dgm:pt modelId="{B1082967-ECC2-4BF7-B80E-2932617F29BA}" type="pres">
      <dgm:prSet presAssocID="{9E68ABCD-495F-46DD-94BA-5E2C09EDE212}" presName="parentText" presStyleLbl="node1" presStyleIdx="0" presStyleCnt="2">
        <dgm:presLayoutVars>
          <dgm:chMax val="0"/>
          <dgm:bulletEnabled val="1"/>
        </dgm:presLayoutVars>
      </dgm:prSet>
      <dgm:spPr/>
    </dgm:pt>
    <dgm:pt modelId="{BA519110-0AED-4D1C-AA28-6B0F852B02F7}" type="pres">
      <dgm:prSet presAssocID="{A1D5626A-CAB9-4F63-9218-614C1DEF332A}" presName="spacer" presStyleCnt="0"/>
      <dgm:spPr/>
    </dgm:pt>
    <dgm:pt modelId="{7DADB3F4-76DF-4488-BFD6-3CB5EDF2AE5A}" type="pres">
      <dgm:prSet presAssocID="{E6DF0E23-264F-46F3-8B95-444698188F77}" presName="parentText" presStyleLbl="node1" presStyleIdx="1" presStyleCnt="2">
        <dgm:presLayoutVars>
          <dgm:chMax val="0"/>
          <dgm:bulletEnabled val="1"/>
        </dgm:presLayoutVars>
      </dgm:prSet>
      <dgm:spPr/>
    </dgm:pt>
    <dgm:pt modelId="{4C623C9D-8D60-4AD1-85CC-29E41AEABDB5}" type="pres">
      <dgm:prSet presAssocID="{E6DF0E23-264F-46F3-8B95-444698188F77}" presName="childText" presStyleLbl="revTx" presStyleIdx="0" presStyleCnt="1">
        <dgm:presLayoutVars>
          <dgm:bulletEnabled val="1"/>
        </dgm:presLayoutVars>
      </dgm:prSet>
      <dgm:spPr/>
    </dgm:pt>
  </dgm:ptLst>
  <dgm:cxnLst>
    <dgm:cxn modelId="{A1407E06-F6B3-4619-B87F-FE8D61FA8548}" srcId="{E6DF0E23-264F-46F3-8B95-444698188F77}" destId="{A9A0C6FF-8BD0-49B3-B7CA-818AC59B25B4}" srcOrd="1" destOrd="0" parTransId="{13E3DD95-E5A8-4EC5-A733-70DBD29E61AF}" sibTransId="{3D68F8A5-335C-4501-A2E2-9B6C43D235CB}"/>
    <dgm:cxn modelId="{C55CC118-5F2E-423F-8731-617E317FE1ED}" type="presOf" srcId="{E6DF0E23-264F-46F3-8B95-444698188F77}" destId="{7DADB3F4-76DF-4488-BFD6-3CB5EDF2AE5A}" srcOrd="0" destOrd="0" presId="urn:microsoft.com/office/officeart/2005/8/layout/vList2"/>
    <dgm:cxn modelId="{4FB68C3F-D49F-4F33-8814-196B94D22A9E}" srcId="{A9A0C6FF-8BD0-49B3-B7CA-818AC59B25B4}" destId="{6F1DD46A-D411-4DC6-A249-B5791DF271F0}" srcOrd="0" destOrd="0" parTransId="{DF907A4A-1C0C-48A6-BA32-29BF5F57E547}" sibTransId="{6FE9B478-9130-40E2-BA30-CBC84944490B}"/>
    <dgm:cxn modelId="{36AA4D56-7C47-4171-80D0-44FA59DFFF1F}" srcId="{E6DF0E23-264F-46F3-8B95-444698188F77}" destId="{16162234-9593-483F-A946-2FFBBA98CB9F}" srcOrd="0" destOrd="0" parTransId="{953A38DB-A186-4813-A6FF-D19A08B3D753}" sibTransId="{4660260E-420F-4267-8E27-591D58365275}"/>
    <dgm:cxn modelId="{EA3FE67F-5943-4A90-8477-31ABE1130B92}" type="presOf" srcId="{A9A0C6FF-8BD0-49B3-B7CA-818AC59B25B4}" destId="{4C623C9D-8D60-4AD1-85CC-29E41AEABDB5}" srcOrd="0" destOrd="1" presId="urn:microsoft.com/office/officeart/2005/8/layout/vList2"/>
    <dgm:cxn modelId="{96F472A8-D7E5-4E4E-9DDE-B08F614E4703}" type="presOf" srcId="{C803589A-7AB9-4D72-AE26-BE8B000C55C7}" destId="{38B91B44-7C35-485E-A992-773E934AFFE0}" srcOrd="0" destOrd="0" presId="urn:microsoft.com/office/officeart/2005/8/layout/vList2"/>
    <dgm:cxn modelId="{14DBE9AA-185B-4748-8C0F-36DF57E7F291}" type="presOf" srcId="{56B9E446-95D0-49A4-B4A6-623FE602F41B}" destId="{4C623C9D-8D60-4AD1-85CC-29E41AEABDB5}" srcOrd="0" destOrd="3" presId="urn:microsoft.com/office/officeart/2005/8/layout/vList2"/>
    <dgm:cxn modelId="{92EE77BD-9A82-4ABB-87A9-99316648620E}" type="presOf" srcId="{9E68ABCD-495F-46DD-94BA-5E2C09EDE212}" destId="{B1082967-ECC2-4BF7-B80E-2932617F29BA}" srcOrd="0" destOrd="0" presId="urn:microsoft.com/office/officeart/2005/8/layout/vList2"/>
    <dgm:cxn modelId="{1D88D6BD-DDEC-4BC9-AC9A-0DF76D23AF63}" type="presOf" srcId="{16162234-9593-483F-A946-2FFBBA98CB9F}" destId="{4C623C9D-8D60-4AD1-85CC-29E41AEABDB5}" srcOrd="0" destOrd="0" presId="urn:microsoft.com/office/officeart/2005/8/layout/vList2"/>
    <dgm:cxn modelId="{6090F0C3-1E13-43E8-84A8-B7AD60165844}" srcId="{E6DF0E23-264F-46F3-8B95-444698188F77}" destId="{3E3FD800-AE94-4DFE-B480-94C9948F4464}" srcOrd="2" destOrd="0" parTransId="{2D5E0ED4-9407-4979-8789-1E14820DB88A}" sibTransId="{5280DE68-7A3B-42AF-9C78-7037087AEF32}"/>
    <dgm:cxn modelId="{846A33C7-CE9E-4A62-A5E8-67C13A77E0F4}" srcId="{E6DF0E23-264F-46F3-8B95-444698188F77}" destId="{4815452D-ACF0-4AA3-824E-613AF96496C4}" srcOrd="3" destOrd="0" parTransId="{85D3996A-1A00-42B0-B7C7-381D70CBBA1F}" sibTransId="{EC231666-813F-4F94-8030-0C988B1CFE58}"/>
    <dgm:cxn modelId="{129765D2-4CAB-4F5E-A1F3-F2B74CA4CB2E}" srcId="{C803589A-7AB9-4D72-AE26-BE8B000C55C7}" destId="{9E68ABCD-495F-46DD-94BA-5E2C09EDE212}" srcOrd="0" destOrd="0" parTransId="{23B61F38-01FD-4C33-B552-18CA39563732}" sibTransId="{A1D5626A-CAB9-4F63-9218-614C1DEF332A}"/>
    <dgm:cxn modelId="{812532DF-505E-4CA7-A260-1797B78858A1}" srcId="{A9A0C6FF-8BD0-49B3-B7CA-818AC59B25B4}" destId="{56B9E446-95D0-49A4-B4A6-623FE602F41B}" srcOrd="1" destOrd="0" parTransId="{0074A66A-4A15-4820-8E31-AD71B417F0B2}" sibTransId="{CC27C2A3-FAFF-4D7B-B2BF-7B5B5B1E2B61}"/>
    <dgm:cxn modelId="{6E57F5EB-EC44-4BF9-9FF2-3B97C370AB88}" srcId="{C803589A-7AB9-4D72-AE26-BE8B000C55C7}" destId="{E6DF0E23-264F-46F3-8B95-444698188F77}" srcOrd="1" destOrd="0" parTransId="{E5C9A1F2-B5EF-4331-AB39-98FA66CD67E7}" sibTransId="{39AA6CF0-C310-4978-9B6A-DB7BEC0EF819}"/>
    <dgm:cxn modelId="{DF3060F0-B23F-4287-ADA5-352745E937AC}" type="presOf" srcId="{6F1DD46A-D411-4DC6-A249-B5791DF271F0}" destId="{4C623C9D-8D60-4AD1-85CC-29E41AEABDB5}" srcOrd="0" destOrd="2" presId="urn:microsoft.com/office/officeart/2005/8/layout/vList2"/>
    <dgm:cxn modelId="{FDEF43F0-C520-4036-9A70-31D0F5BBED5A}" type="presOf" srcId="{4815452D-ACF0-4AA3-824E-613AF96496C4}" destId="{4C623C9D-8D60-4AD1-85CC-29E41AEABDB5}" srcOrd="0" destOrd="5" presId="urn:microsoft.com/office/officeart/2005/8/layout/vList2"/>
    <dgm:cxn modelId="{0A1A29F6-1D00-43E9-914C-10E976965C2E}" type="presOf" srcId="{3E3FD800-AE94-4DFE-B480-94C9948F4464}" destId="{4C623C9D-8D60-4AD1-85CC-29E41AEABDB5}" srcOrd="0" destOrd="4" presId="urn:microsoft.com/office/officeart/2005/8/layout/vList2"/>
    <dgm:cxn modelId="{1E68D030-5439-4A7E-9FDA-8DC918564B4E}" type="presParOf" srcId="{38B91B44-7C35-485E-A992-773E934AFFE0}" destId="{B1082967-ECC2-4BF7-B80E-2932617F29BA}" srcOrd="0" destOrd="0" presId="urn:microsoft.com/office/officeart/2005/8/layout/vList2"/>
    <dgm:cxn modelId="{295065AE-50DB-4D76-A343-AD0C0B138FB0}" type="presParOf" srcId="{38B91B44-7C35-485E-A992-773E934AFFE0}" destId="{BA519110-0AED-4D1C-AA28-6B0F852B02F7}" srcOrd="1" destOrd="0" presId="urn:microsoft.com/office/officeart/2005/8/layout/vList2"/>
    <dgm:cxn modelId="{C2154C30-3DA0-4337-B42B-716AF409F829}" type="presParOf" srcId="{38B91B44-7C35-485E-A992-773E934AFFE0}" destId="{7DADB3F4-76DF-4488-BFD6-3CB5EDF2AE5A}" srcOrd="2" destOrd="0" presId="urn:microsoft.com/office/officeart/2005/8/layout/vList2"/>
    <dgm:cxn modelId="{58814053-C008-4BAB-88FD-8A2A8FA5880B}" type="presParOf" srcId="{38B91B44-7C35-485E-A992-773E934AFFE0}" destId="{4C623C9D-8D60-4AD1-85CC-29E41AEABDB5}"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C8A6E-D143-4086-9D41-21B75BAA7112}"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FE4CCB7-DD1A-44DA-A2B4-615F7CC49032}">
      <dgm:prSet/>
      <dgm:spPr/>
      <dgm:t>
        <a:bodyPr/>
        <a:lstStyle/>
        <a:p>
          <a:pPr>
            <a:defRPr b="1"/>
          </a:pPr>
          <a:r>
            <a:rPr lang="en-US" dirty="0"/>
            <a:t>Select two videos demonstrating each of six (6) skills/competencies:</a:t>
          </a:r>
        </a:p>
        <a:p>
          <a:pPr>
            <a:defRPr b="1"/>
          </a:pPr>
          <a:r>
            <a:rPr lang="en-US" b="0" dirty="0"/>
            <a:t>1. Fidelity to Intervention</a:t>
          </a:r>
        </a:p>
        <a:p>
          <a:pPr>
            <a:defRPr b="1"/>
          </a:pPr>
          <a:r>
            <a:rPr lang="en-US" b="0" dirty="0"/>
            <a:t>2. Intervention Skills</a:t>
          </a:r>
        </a:p>
        <a:p>
          <a:pPr>
            <a:defRPr b="1"/>
          </a:pPr>
          <a:r>
            <a:rPr lang="en-US" b="0" dirty="0"/>
            <a:t>3. Listening, Understanding and Empathy</a:t>
          </a:r>
        </a:p>
        <a:p>
          <a:pPr>
            <a:defRPr b="1"/>
          </a:pPr>
          <a:r>
            <a:rPr lang="en-US" b="0" dirty="0"/>
            <a:t>4. Open-ended Questions and Other Facilitating Techniques</a:t>
          </a:r>
        </a:p>
        <a:p>
          <a:pPr>
            <a:defRPr b="1"/>
          </a:pPr>
          <a:r>
            <a:rPr lang="en-US" b="0" dirty="0"/>
            <a:t>4. Legal/Ethical Issue</a:t>
          </a:r>
        </a:p>
        <a:p>
          <a:pPr>
            <a:defRPr b="1"/>
          </a:pPr>
          <a:r>
            <a:rPr lang="en-US" b="0" dirty="0"/>
            <a:t>5. Diversity</a:t>
          </a:r>
        </a:p>
      </dgm:t>
    </dgm:pt>
    <dgm:pt modelId="{B6E886E8-70F5-49AF-86DA-C73E26008DF4}" type="parTrans" cxnId="{2F750224-D7D1-4242-B59C-996CE38459A0}">
      <dgm:prSet/>
      <dgm:spPr/>
      <dgm:t>
        <a:bodyPr/>
        <a:lstStyle/>
        <a:p>
          <a:endParaRPr lang="en-US"/>
        </a:p>
      </dgm:t>
    </dgm:pt>
    <dgm:pt modelId="{5ED9F2B6-8CC3-49C8-9845-90C13487C094}" type="sibTrans" cxnId="{2F750224-D7D1-4242-B59C-996CE38459A0}">
      <dgm:prSet/>
      <dgm:spPr/>
      <dgm:t>
        <a:bodyPr/>
        <a:lstStyle/>
        <a:p>
          <a:endParaRPr lang="en-US"/>
        </a:p>
      </dgm:t>
    </dgm:pt>
    <dgm:pt modelId="{A043702B-ECAD-4993-970D-84BE49529405}">
      <dgm:prSet/>
      <dgm:spPr/>
      <dgm:t>
        <a:bodyPr/>
        <a:lstStyle/>
        <a:p>
          <a:pPr>
            <a:defRPr b="1"/>
          </a:pPr>
          <a:r>
            <a:rPr lang="en-US" dirty="0"/>
            <a:t>Write verbatim transcript both the client vignette and your responses for each of the 12 videos selected </a:t>
          </a:r>
        </a:p>
        <a:p>
          <a:pPr>
            <a:defRPr b="1"/>
          </a:pPr>
          <a:endParaRPr lang="en-US" dirty="0"/>
        </a:p>
        <a:p>
          <a:pPr>
            <a:defRPr b="1"/>
          </a:pPr>
          <a:r>
            <a:rPr lang="en-US" dirty="0"/>
            <a:t>Although only 12 videos/responses are transcribed, </a:t>
          </a:r>
          <a:r>
            <a:rPr lang="en-US" u="sng" dirty="0"/>
            <a:t>all 20 videos/responses must be sent to your CCE committee</a:t>
          </a:r>
          <a:r>
            <a:rPr lang="en-US" b="0" u="none" dirty="0"/>
            <a:t> in one link (create a playlist in </a:t>
          </a:r>
          <a:r>
            <a:rPr lang="en-US" b="0" u="none" dirty="0" err="1">
              <a:hlinkClick xmlns:r="http://schemas.openxmlformats.org/officeDocument/2006/relationships" r:id="" action="ppaction://noaction"/>
            </a:rPr>
            <a:t>SharkMedia</a:t>
          </a:r>
          <a:r>
            <a:rPr lang="en-US" b="0" u="none" dirty="0"/>
            <a:t>)</a:t>
          </a:r>
          <a:endParaRPr lang="en-US" dirty="0"/>
        </a:p>
      </dgm:t>
    </dgm:pt>
    <dgm:pt modelId="{237EC35A-AC45-4A4C-A06E-1C418A2A5C55}" type="parTrans" cxnId="{F7E909F1-8C60-402E-B079-2EFD1D2F907C}">
      <dgm:prSet/>
      <dgm:spPr/>
      <dgm:t>
        <a:bodyPr/>
        <a:lstStyle/>
        <a:p>
          <a:endParaRPr lang="en-US"/>
        </a:p>
      </dgm:t>
    </dgm:pt>
    <dgm:pt modelId="{5E9877E6-A864-4071-BB1D-EA0865BA9974}" type="sibTrans" cxnId="{F7E909F1-8C60-402E-B079-2EFD1D2F907C}">
      <dgm:prSet/>
      <dgm:spPr/>
      <dgm:t>
        <a:bodyPr/>
        <a:lstStyle/>
        <a:p>
          <a:endParaRPr lang="en-US"/>
        </a:p>
      </dgm:t>
    </dgm:pt>
    <dgm:pt modelId="{E54BC2E2-9C68-4B20-8ECE-FF9381A9BCAD}">
      <dgm:prSet/>
      <dgm:spPr/>
      <dgm:t>
        <a:bodyPr/>
        <a:lstStyle/>
        <a:p>
          <a:pPr>
            <a:defRPr b="1"/>
          </a:pPr>
          <a:r>
            <a:rPr lang="en-US" dirty="0"/>
            <a:t>Complete self-assessment</a:t>
          </a:r>
        </a:p>
        <a:p>
          <a:pPr>
            <a:defRPr b="1"/>
          </a:pPr>
          <a:r>
            <a:rPr lang="en-US" b="0" dirty="0"/>
            <a:t>Example: </a:t>
          </a:r>
          <a:r>
            <a:rPr lang="en-US" b="0" i="1" dirty="0"/>
            <a:t>Provide a brief (no more than 250 words) self-analysis.  Describe why you selected this recording.  </a:t>
          </a:r>
        </a:p>
        <a:p>
          <a:pPr>
            <a:defRPr b="1"/>
          </a:pPr>
          <a:r>
            <a:rPr lang="en-US" b="0" i="1" dirty="0"/>
            <a:t>If you would like to include additional dialogue [demonstrating your approach] with the client in the video, you may do so here.   </a:t>
          </a:r>
        </a:p>
        <a:p>
          <a:pPr>
            <a:defRPr b="1"/>
          </a:pPr>
          <a:endParaRPr lang="en-US" b="0" i="1" dirty="0"/>
        </a:p>
        <a:p>
          <a:pPr>
            <a:defRPr b="1"/>
          </a:pPr>
          <a:r>
            <a:rPr lang="en-US" b="0" i="1" dirty="0"/>
            <a:t>If there is anything you would have done differently, please note what that would have been here)</a:t>
          </a:r>
          <a:endParaRPr lang="en-US" b="0" dirty="0"/>
        </a:p>
      </dgm:t>
    </dgm:pt>
    <dgm:pt modelId="{AF2B10DE-EEAE-4F4D-9EBC-68A4EBC8D187}" type="parTrans" cxnId="{71A49B7E-1330-48BF-ABF4-F6C5B611BF05}">
      <dgm:prSet/>
      <dgm:spPr/>
      <dgm:t>
        <a:bodyPr/>
        <a:lstStyle/>
        <a:p>
          <a:endParaRPr lang="en-US"/>
        </a:p>
      </dgm:t>
    </dgm:pt>
    <dgm:pt modelId="{CEBE4F09-B7DA-495E-A004-740C7A2E1AA3}" type="sibTrans" cxnId="{71A49B7E-1330-48BF-ABF4-F6C5B611BF05}">
      <dgm:prSet/>
      <dgm:spPr/>
      <dgm:t>
        <a:bodyPr/>
        <a:lstStyle/>
        <a:p>
          <a:endParaRPr lang="en-US"/>
        </a:p>
      </dgm:t>
    </dgm:pt>
    <dgm:pt modelId="{A891A74C-B075-4D36-AEBF-EEC39CE37363}" type="pres">
      <dgm:prSet presAssocID="{C4EC8A6E-D143-4086-9D41-21B75BAA7112}" presName="root" presStyleCnt="0">
        <dgm:presLayoutVars>
          <dgm:dir/>
          <dgm:resizeHandles val="exact"/>
        </dgm:presLayoutVars>
      </dgm:prSet>
      <dgm:spPr/>
    </dgm:pt>
    <dgm:pt modelId="{C863818B-BEC0-4752-9299-F5DB5342E3E3}" type="pres">
      <dgm:prSet presAssocID="{DFE4CCB7-DD1A-44DA-A2B4-615F7CC49032}" presName="compNode" presStyleCnt="0"/>
      <dgm:spPr/>
    </dgm:pt>
    <dgm:pt modelId="{83B389C4-DE0E-4B81-94F0-7687091B7BC2}" type="pres">
      <dgm:prSet presAssocID="{DFE4CCB7-DD1A-44DA-A2B4-615F7CC490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er board"/>
        </a:ext>
      </dgm:extLst>
    </dgm:pt>
    <dgm:pt modelId="{8EE4C7BC-75EF-482E-9198-32DE681486E3}" type="pres">
      <dgm:prSet presAssocID="{DFE4CCB7-DD1A-44DA-A2B4-615F7CC49032}" presName="iconSpace" presStyleCnt="0"/>
      <dgm:spPr/>
    </dgm:pt>
    <dgm:pt modelId="{4A23B01E-965B-46F6-9AFF-9D93D39D6009}" type="pres">
      <dgm:prSet presAssocID="{DFE4CCB7-DD1A-44DA-A2B4-615F7CC49032}" presName="parTx" presStyleLbl="revTx" presStyleIdx="0" presStyleCnt="6" custLinFactNeighborY="6104">
        <dgm:presLayoutVars>
          <dgm:chMax val="0"/>
          <dgm:chPref val="0"/>
        </dgm:presLayoutVars>
      </dgm:prSet>
      <dgm:spPr/>
    </dgm:pt>
    <dgm:pt modelId="{F2927857-F2E1-4572-A7BB-36C013F78528}" type="pres">
      <dgm:prSet presAssocID="{DFE4CCB7-DD1A-44DA-A2B4-615F7CC49032}" presName="txSpace" presStyleCnt="0"/>
      <dgm:spPr/>
    </dgm:pt>
    <dgm:pt modelId="{057E243F-613B-4C22-A4AB-EAE18893FE29}" type="pres">
      <dgm:prSet presAssocID="{DFE4CCB7-DD1A-44DA-A2B4-615F7CC49032}" presName="desTx" presStyleLbl="revTx" presStyleIdx="1" presStyleCnt="6" custLinFactNeighborX="2584" custLinFactNeighborY="-76926">
        <dgm:presLayoutVars/>
      </dgm:prSet>
      <dgm:spPr/>
    </dgm:pt>
    <dgm:pt modelId="{B6B364EA-3950-41D9-83E5-5801DFC2B670}" type="pres">
      <dgm:prSet presAssocID="{5ED9F2B6-8CC3-49C8-9845-90C13487C094}" presName="sibTrans" presStyleCnt="0"/>
      <dgm:spPr/>
    </dgm:pt>
    <dgm:pt modelId="{9FEE4C45-0FB9-4D4A-8510-33E156E9C0FD}" type="pres">
      <dgm:prSet presAssocID="{A043702B-ECAD-4993-970D-84BE49529405}" presName="compNode" presStyleCnt="0"/>
      <dgm:spPr/>
    </dgm:pt>
    <dgm:pt modelId="{DFB958A9-2821-4348-8685-3F2ED33589F3}" type="pres">
      <dgm:prSet presAssocID="{A043702B-ECAD-4993-970D-84BE495294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BD6CAF84-DC74-4A40-9D22-E607C218B688}" type="pres">
      <dgm:prSet presAssocID="{A043702B-ECAD-4993-970D-84BE49529405}" presName="iconSpace" presStyleCnt="0"/>
      <dgm:spPr/>
    </dgm:pt>
    <dgm:pt modelId="{75BEDEE6-4E1D-4357-97B9-7A319A7FFD85}" type="pres">
      <dgm:prSet presAssocID="{A043702B-ECAD-4993-970D-84BE49529405}" presName="parTx" presStyleLbl="revTx" presStyleIdx="2" presStyleCnt="6" custScaleY="100133" custLinFactNeighborY="5073">
        <dgm:presLayoutVars>
          <dgm:chMax val="0"/>
          <dgm:chPref val="0"/>
        </dgm:presLayoutVars>
      </dgm:prSet>
      <dgm:spPr/>
    </dgm:pt>
    <dgm:pt modelId="{408562B1-8A8B-493E-9526-5FAEC71C2C9C}" type="pres">
      <dgm:prSet presAssocID="{A043702B-ECAD-4993-970D-84BE49529405}" presName="txSpace" presStyleCnt="0"/>
      <dgm:spPr/>
    </dgm:pt>
    <dgm:pt modelId="{009946E6-CEAE-4A5E-86D7-A0C1B3941324}" type="pres">
      <dgm:prSet presAssocID="{A043702B-ECAD-4993-970D-84BE49529405}" presName="desTx" presStyleLbl="revTx" presStyleIdx="3" presStyleCnt="6">
        <dgm:presLayoutVars/>
      </dgm:prSet>
      <dgm:spPr/>
    </dgm:pt>
    <dgm:pt modelId="{7A53F69B-F179-4801-8D00-4D548AFD2612}" type="pres">
      <dgm:prSet presAssocID="{5E9877E6-A864-4071-BB1D-EA0865BA9974}" presName="sibTrans" presStyleCnt="0"/>
      <dgm:spPr/>
    </dgm:pt>
    <dgm:pt modelId="{D8E4E36E-0FF9-4584-8AD5-6770D103B6FA}" type="pres">
      <dgm:prSet presAssocID="{E54BC2E2-9C68-4B20-8ECE-FF9381A9BCAD}" presName="compNode" presStyleCnt="0"/>
      <dgm:spPr/>
    </dgm:pt>
    <dgm:pt modelId="{15B96486-6188-4F48-A1AA-B8C2F4666802}" type="pres">
      <dgm:prSet presAssocID="{E54BC2E2-9C68-4B20-8ECE-FF9381A9BC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2A79984-945F-468B-89AD-AA662C107132}" type="pres">
      <dgm:prSet presAssocID="{E54BC2E2-9C68-4B20-8ECE-FF9381A9BCAD}" presName="iconSpace" presStyleCnt="0"/>
      <dgm:spPr/>
    </dgm:pt>
    <dgm:pt modelId="{678319B4-1965-480F-A9D6-D3E4350A5B10}" type="pres">
      <dgm:prSet presAssocID="{E54BC2E2-9C68-4B20-8ECE-FF9381A9BCAD}" presName="parTx" presStyleLbl="revTx" presStyleIdx="4" presStyleCnt="6" custLinFactNeighborY="1928">
        <dgm:presLayoutVars>
          <dgm:chMax val="0"/>
          <dgm:chPref val="0"/>
        </dgm:presLayoutVars>
      </dgm:prSet>
      <dgm:spPr/>
    </dgm:pt>
    <dgm:pt modelId="{1A38E394-B60B-48D7-B741-A9225165FD17}" type="pres">
      <dgm:prSet presAssocID="{E54BC2E2-9C68-4B20-8ECE-FF9381A9BCAD}" presName="txSpace" presStyleCnt="0"/>
      <dgm:spPr/>
    </dgm:pt>
    <dgm:pt modelId="{294C2D1D-6C92-4E51-A778-0C58B7356A4B}" type="pres">
      <dgm:prSet presAssocID="{E54BC2E2-9C68-4B20-8ECE-FF9381A9BCAD}" presName="desTx" presStyleLbl="revTx" presStyleIdx="5" presStyleCnt="6" custLinFactNeighborX="-6184" custLinFactNeighborY="-122">
        <dgm:presLayoutVars/>
      </dgm:prSet>
      <dgm:spPr/>
    </dgm:pt>
  </dgm:ptLst>
  <dgm:cxnLst>
    <dgm:cxn modelId="{C69DAB17-71D9-4AC8-A104-9E8DE475D00B}" type="presOf" srcId="{E54BC2E2-9C68-4B20-8ECE-FF9381A9BCAD}" destId="{678319B4-1965-480F-A9D6-D3E4350A5B10}" srcOrd="0" destOrd="0" presId="urn:microsoft.com/office/officeart/2018/2/layout/IconLabelDescriptionList"/>
    <dgm:cxn modelId="{2F750224-D7D1-4242-B59C-996CE38459A0}" srcId="{C4EC8A6E-D143-4086-9D41-21B75BAA7112}" destId="{DFE4CCB7-DD1A-44DA-A2B4-615F7CC49032}" srcOrd="0" destOrd="0" parTransId="{B6E886E8-70F5-49AF-86DA-C73E26008DF4}" sibTransId="{5ED9F2B6-8CC3-49C8-9845-90C13487C094}"/>
    <dgm:cxn modelId="{FECC415E-9794-41C3-8D0B-0A125DDF5B5D}" type="presOf" srcId="{DFE4CCB7-DD1A-44DA-A2B4-615F7CC49032}" destId="{4A23B01E-965B-46F6-9AFF-9D93D39D6009}" srcOrd="0" destOrd="0" presId="urn:microsoft.com/office/officeart/2018/2/layout/IconLabelDescriptionList"/>
    <dgm:cxn modelId="{71A49B7E-1330-48BF-ABF4-F6C5B611BF05}" srcId="{C4EC8A6E-D143-4086-9D41-21B75BAA7112}" destId="{E54BC2E2-9C68-4B20-8ECE-FF9381A9BCAD}" srcOrd="2" destOrd="0" parTransId="{AF2B10DE-EEAE-4F4D-9EBC-68A4EBC8D187}" sibTransId="{CEBE4F09-B7DA-495E-A004-740C7A2E1AA3}"/>
    <dgm:cxn modelId="{C7995ABF-3158-4386-BB3A-4CE77FDB8139}" type="presOf" srcId="{C4EC8A6E-D143-4086-9D41-21B75BAA7112}" destId="{A891A74C-B075-4D36-AEBF-EEC39CE37363}" srcOrd="0" destOrd="0" presId="urn:microsoft.com/office/officeart/2018/2/layout/IconLabelDescriptionList"/>
    <dgm:cxn modelId="{6054E5EA-9DCB-4016-84DC-4A12C309DFE5}" type="presOf" srcId="{A043702B-ECAD-4993-970D-84BE49529405}" destId="{75BEDEE6-4E1D-4357-97B9-7A319A7FFD85}" srcOrd="0" destOrd="0" presId="urn:microsoft.com/office/officeart/2018/2/layout/IconLabelDescriptionList"/>
    <dgm:cxn modelId="{F7E909F1-8C60-402E-B079-2EFD1D2F907C}" srcId="{C4EC8A6E-D143-4086-9D41-21B75BAA7112}" destId="{A043702B-ECAD-4993-970D-84BE49529405}" srcOrd="1" destOrd="0" parTransId="{237EC35A-AC45-4A4C-A06E-1C418A2A5C55}" sibTransId="{5E9877E6-A864-4071-BB1D-EA0865BA9974}"/>
    <dgm:cxn modelId="{CE9E40A5-E5E4-434B-ADB5-DF8FADCAD47B}" type="presParOf" srcId="{A891A74C-B075-4D36-AEBF-EEC39CE37363}" destId="{C863818B-BEC0-4752-9299-F5DB5342E3E3}" srcOrd="0" destOrd="0" presId="urn:microsoft.com/office/officeart/2018/2/layout/IconLabelDescriptionList"/>
    <dgm:cxn modelId="{9A94D2CF-6159-4E35-B9D2-3237D3B2D05B}" type="presParOf" srcId="{C863818B-BEC0-4752-9299-F5DB5342E3E3}" destId="{83B389C4-DE0E-4B81-94F0-7687091B7BC2}" srcOrd="0" destOrd="0" presId="urn:microsoft.com/office/officeart/2018/2/layout/IconLabelDescriptionList"/>
    <dgm:cxn modelId="{9BEA0182-25A6-4805-AD9D-B255F5E3D058}" type="presParOf" srcId="{C863818B-BEC0-4752-9299-F5DB5342E3E3}" destId="{8EE4C7BC-75EF-482E-9198-32DE681486E3}" srcOrd="1" destOrd="0" presId="urn:microsoft.com/office/officeart/2018/2/layout/IconLabelDescriptionList"/>
    <dgm:cxn modelId="{A76CFE36-CACB-4AC6-BA8F-FD938F04C956}" type="presParOf" srcId="{C863818B-BEC0-4752-9299-F5DB5342E3E3}" destId="{4A23B01E-965B-46F6-9AFF-9D93D39D6009}" srcOrd="2" destOrd="0" presId="urn:microsoft.com/office/officeart/2018/2/layout/IconLabelDescriptionList"/>
    <dgm:cxn modelId="{EFFA44CA-5BA6-41C7-BC75-C148B392EA03}" type="presParOf" srcId="{C863818B-BEC0-4752-9299-F5DB5342E3E3}" destId="{F2927857-F2E1-4572-A7BB-36C013F78528}" srcOrd="3" destOrd="0" presId="urn:microsoft.com/office/officeart/2018/2/layout/IconLabelDescriptionList"/>
    <dgm:cxn modelId="{F99D7C6C-74B6-4CAF-A138-0A233BA28FB4}" type="presParOf" srcId="{C863818B-BEC0-4752-9299-F5DB5342E3E3}" destId="{057E243F-613B-4C22-A4AB-EAE18893FE29}" srcOrd="4" destOrd="0" presId="urn:microsoft.com/office/officeart/2018/2/layout/IconLabelDescriptionList"/>
    <dgm:cxn modelId="{F800C285-8333-420B-A878-6380F1433012}" type="presParOf" srcId="{A891A74C-B075-4D36-AEBF-EEC39CE37363}" destId="{B6B364EA-3950-41D9-83E5-5801DFC2B670}" srcOrd="1" destOrd="0" presId="urn:microsoft.com/office/officeart/2018/2/layout/IconLabelDescriptionList"/>
    <dgm:cxn modelId="{B47F0F14-B242-4E63-9DFB-90B392FBFEB8}" type="presParOf" srcId="{A891A74C-B075-4D36-AEBF-EEC39CE37363}" destId="{9FEE4C45-0FB9-4D4A-8510-33E156E9C0FD}" srcOrd="2" destOrd="0" presId="urn:microsoft.com/office/officeart/2018/2/layout/IconLabelDescriptionList"/>
    <dgm:cxn modelId="{07ACA374-E2F3-4752-B61C-155DF5463285}" type="presParOf" srcId="{9FEE4C45-0FB9-4D4A-8510-33E156E9C0FD}" destId="{DFB958A9-2821-4348-8685-3F2ED33589F3}" srcOrd="0" destOrd="0" presId="urn:microsoft.com/office/officeart/2018/2/layout/IconLabelDescriptionList"/>
    <dgm:cxn modelId="{03071C13-3392-4F81-A8E4-140AEEAEC7AF}" type="presParOf" srcId="{9FEE4C45-0FB9-4D4A-8510-33E156E9C0FD}" destId="{BD6CAF84-DC74-4A40-9D22-E607C218B688}" srcOrd="1" destOrd="0" presId="urn:microsoft.com/office/officeart/2018/2/layout/IconLabelDescriptionList"/>
    <dgm:cxn modelId="{5CEF1C08-C45C-412E-B6D9-F6CE488AC244}" type="presParOf" srcId="{9FEE4C45-0FB9-4D4A-8510-33E156E9C0FD}" destId="{75BEDEE6-4E1D-4357-97B9-7A319A7FFD85}" srcOrd="2" destOrd="0" presId="urn:microsoft.com/office/officeart/2018/2/layout/IconLabelDescriptionList"/>
    <dgm:cxn modelId="{F47C5821-1BA2-43C9-8734-C53A213FB635}" type="presParOf" srcId="{9FEE4C45-0FB9-4D4A-8510-33E156E9C0FD}" destId="{408562B1-8A8B-493E-9526-5FAEC71C2C9C}" srcOrd="3" destOrd="0" presId="urn:microsoft.com/office/officeart/2018/2/layout/IconLabelDescriptionList"/>
    <dgm:cxn modelId="{4F2DAC4A-44C9-40DA-BDAD-4D9DD1EEC1D4}" type="presParOf" srcId="{9FEE4C45-0FB9-4D4A-8510-33E156E9C0FD}" destId="{009946E6-CEAE-4A5E-86D7-A0C1B3941324}" srcOrd="4" destOrd="0" presId="urn:microsoft.com/office/officeart/2018/2/layout/IconLabelDescriptionList"/>
    <dgm:cxn modelId="{57CA21EA-EFF9-4996-A228-272A3D425318}" type="presParOf" srcId="{A891A74C-B075-4D36-AEBF-EEC39CE37363}" destId="{7A53F69B-F179-4801-8D00-4D548AFD2612}" srcOrd="3" destOrd="0" presId="urn:microsoft.com/office/officeart/2018/2/layout/IconLabelDescriptionList"/>
    <dgm:cxn modelId="{1B11FFEB-98F2-4EF5-9F11-00C215DE0797}" type="presParOf" srcId="{A891A74C-B075-4D36-AEBF-EEC39CE37363}" destId="{D8E4E36E-0FF9-4584-8AD5-6770D103B6FA}" srcOrd="4" destOrd="0" presId="urn:microsoft.com/office/officeart/2018/2/layout/IconLabelDescriptionList"/>
    <dgm:cxn modelId="{681158F9-F5FD-415C-9F23-E67F9715E77A}" type="presParOf" srcId="{D8E4E36E-0FF9-4584-8AD5-6770D103B6FA}" destId="{15B96486-6188-4F48-A1AA-B8C2F4666802}" srcOrd="0" destOrd="0" presId="urn:microsoft.com/office/officeart/2018/2/layout/IconLabelDescriptionList"/>
    <dgm:cxn modelId="{2F99712A-D4EE-49C4-AC43-6854B4C77691}" type="presParOf" srcId="{D8E4E36E-0FF9-4584-8AD5-6770D103B6FA}" destId="{12A79984-945F-468B-89AD-AA662C107132}" srcOrd="1" destOrd="0" presId="urn:microsoft.com/office/officeart/2018/2/layout/IconLabelDescriptionList"/>
    <dgm:cxn modelId="{050B451A-F173-400C-8BB3-FF20609906B1}" type="presParOf" srcId="{D8E4E36E-0FF9-4584-8AD5-6770D103B6FA}" destId="{678319B4-1965-480F-A9D6-D3E4350A5B10}" srcOrd="2" destOrd="0" presId="urn:microsoft.com/office/officeart/2018/2/layout/IconLabelDescriptionList"/>
    <dgm:cxn modelId="{DDCC4A38-228B-438F-A3D5-BA19813CF2DA}" type="presParOf" srcId="{D8E4E36E-0FF9-4584-8AD5-6770D103B6FA}" destId="{1A38E394-B60B-48D7-B741-A9225165FD17}" srcOrd="3" destOrd="0" presId="urn:microsoft.com/office/officeart/2018/2/layout/IconLabelDescriptionList"/>
    <dgm:cxn modelId="{86736971-7DD2-483D-A84A-9D0DA645FB89}" type="presParOf" srcId="{D8E4E36E-0FF9-4584-8AD5-6770D103B6FA}" destId="{294C2D1D-6C92-4E51-A778-0C58B7356A4B}"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314AF-9BDD-4B10-B9E4-7073D775BB0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D006A24-AF20-4890-8939-C6DF35CEEFBC}">
      <dgm:prSet/>
      <dgm:spPr/>
      <dgm:t>
        <a:bodyPr/>
        <a:lstStyle/>
        <a:p>
          <a:r>
            <a:rPr lang="en-US"/>
            <a:t>Provide simple responses – there will be space on your </a:t>
          </a:r>
          <a:r>
            <a:rPr lang="en-US" b="1"/>
            <a:t>CCE Self-Assessment and Transcript Form </a:t>
          </a:r>
          <a:r>
            <a:rPr lang="en-US"/>
            <a:t>to provide more information</a:t>
          </a:r>
        </a:p>
      </dgm:t>
    </dgm:pt>
    <dgm:pt modelId="{D1754C0A-2951-4CBD-A3C1-AA590FCAC96F}" type="parTrans" cxnId="{DBFF5ED9-7CC5-43A1-BFDD-3341DB5E0BF8}">
      <dgm:prSet/>
      <dgm:spPr/>
      <dgm:t>
        <a:bodyPr/>
        <a:lstStyle/>
        <a:p>
          <a:endParaRPr lang="en-US"/>
        </a:p>
      </dgm:t>
    </dgm:pt>
    <dgm:pt modelId="{90226567-606D-40B0-B6EC-484D99B902CE}" type="sibTrans" cxnId="{DBFF5ED9-7CC5-43A1-BFDD-3341DB5E0BF8}">
      <dgm:prSet/>
      <dgm:spPr/>
      <dgm:t>
        <a:bodyPr/>
        <a:lstStyle/>
        <a:p>
          <a:endParaRPr lang="en-US"/>
        </a:p>
      </dgm:t>
    </dgm:pt>
    <dgm:pt modelId="{4EE593AF-1C8D-4F01-B9B7-EC51D8D04B3E}">
      <dgm:prSet/>
      <dgm:spPr/>
      <dgm:t>
        <a:bodyPr/>
        <a:lstStyle/>
        <a:p>
          <a:r>
            <a:rPr lang="en-US"/>
            <a:t>Provide context in your responses if you think it will help</a:t>
          </a:r>
        </a:p>
      </dgm:t>
    </dgm:pt>
    <dgm:pt modelId="{AA58460A-0A23-4FD1-9F50-E437670F23EE}" type="parTrans" cxnId="{4BB1FBA3-33CD-44D2-905B-8A68BD84F0FC}">
      <dgm:prSet/>
      <dgm:spPr/>
      <dgm:t>
        <a:bodyPr/>
        <a:lstStyle/>
        <a:p>
          <a:endParaRPr lang="en-US"/>
        </a:p>
      </dgm:t>
    </dgm:pt>
    <dgm:pt modelId="{40B648F4-71AD-44F4-B67D-ADAA5F9FD2E4}" type="sibTrans" cxnId="{4BB1FBA3-33CD-44D2-905B-8A68BD84F0FC}">
      <dgm:prSet/>
      <dgm:spPr/>
      <dgm:t>
        <a:bodyPr/>
        <a:lstStyle/>
        <a:p>
          <a:endParaRPr lang="en-US"/>
        </a:p>
      </dgm:t>
    </dgm:pt>
    <dgm:pt modelId="{FD0BD08C-1781-4BCE-83FC-6CB0BD50F10E}">
      <dgm:prSet/>
      <dgm:spPr/>
      <dgm:t>
        <a:bodyPr/>
        <a:lstStyle/>
        <a:p>
          <a:r>
            <a:rPr lang="en-US"/>
            <a:t>Use approach-specific language/responses when possible, etc.</a:t>
          </a:r>
        </a:p>
      </dgm:t>
    </dgm:pt>
    <dgm:pt modelId="{F2733761-D765-4B80-8B56-C1C299E4A43C}" type="parTrans" cxnId="{0494A9D6-3211-4DEB-AF6F-47D63542D184}">
      <dgm:prSet/>
      <dgm:spPr/>
      <dgm:t>
        <a:bodyPr/>
        <a:lstStyle/>
        <a:p>
          <a:endParaRPr lang="en-US"/>
        </a:p>
      </dgm:t>
    </dgm:pt>
    <dgm:pt modelId="{30515F64-6931-4DEB-9908-3568BAC88D5A}" type="sibTrans" cxnId="{0494A9D6-3211-4DEB-AF6F-47D63542D184}">
      <dgm:prSet/>
      <dgm:spPr/>
      <dgm:t>
        <a:bodyPr/>
        <a:lstStyle/>
        <a:p>
          <a:endParaRPr lang="en-US"/>
        </a:p>
      </dgm:t>
    </dgm:pt>
    <dgm:pt modelId="{F7450DCC-5179-4CAA-AE86-BBB52B97F2F5}">
      <dgm:prSet/>
      <dgm:spPr/>
      <dgm:t>
        <a:bodyPr/>
        <a:lstStyle/>
        <a:p>
          <a:r>
            <a:rPr lang="en-US"/>
            <a:t>Know “where you’re going” with your responses (e.g., a therapeutic frame) but don’t feel like your response has to address that (again, you may provide this information in your </a:t>
          </a:r>
          <a:r>
            <a:rPr lang="en-US" b="1"/>
            <a:t>CCE Self-Assessment and Transcript Form)</a:t>
          </a:r>
          <a:endParaRPr lang="en-US"/>
        </a:p>
      </dgm:t>
    </dgm:pt>
    <dgm:pt modelId="{F2E18441-E716-445B-B7A6-EFA445254950}" type="parTrans" cxnId="{D43DA553-2C44-4F96-8CAB-F912F7B9906E}">
      <dgm:prSet/>
      <dgm:spPr/>
      <dgm:t>
        <a:bodyPr/>
        <a:lstStyle/>
        <a:p>
          <a:endParaRPr lang="en-US"/>
        </a:p>
      </dgm:t>
    </dgm:pt>
    <dgm:pt modelId="{D0EE4C2A-4CD1-49C2-B1AD-3827F3C99740}" type="sibTrans" cxnId="{D43DA553-2C44-4F96-8CAB-F912F7B9906E}">
      <dgm:prSet/>
      <dgm:spPr/>
      <dgm:t>
        <a:bodyPr/>
        <a:lstStyle/>
        <a:p>
          <a:endParaRPr lang="en-US"/>
        </a:p>
      </dgm:t>
    </dgm:pt>
    <dgm:pt modelId="{F5D52275-B6D0-43C2-8942-2614DC4E13FA}">
      <dgm:prSet/>
      <dgm:spPr/>
      <dgm:t>
        <a:bodyPr/>
        <a:lstStyle/>
        <a:p>
          <a:r>
            <a:rPr lang="en-US"/>
            <a:t>Review your Theravue / Skillsetter recordings with your supervisor and get feedback (remember they can’t help you with written portion of exam- CCE document of CCE self-Assessment and Transcript Form), but you may discuss your case, your Theravue / Skillsetter recordings, and PowerPoint slides for oral defense with them.</a:t>
          </a:r>
        </a:p>
      </dgm:t>
    </dgm:pt>
    <dgm:pt modelId="{81A04DB9-0088-4255-8A2E-92F91019D597}" type="parTrans" cxnId="{70693437-09D6-44A9-B504-2236EE4C8D80}">
      <dgm:prSet/>
      <dgm:spPr/>
      <dgm:t>
        <a:bodyPr/>
        <a:lstStyle/>
        <a:p>
          <a:endParaRPr lang="en-US"/>
        </a:p>
      </dgm:t>
    </dgm:pt>
    <dgm:pt modelId="{244C4FEE-9EA6-4032-9E14-189A5D26AB64}" type="sibTrans" cxnId="{70693437-09D6-44A9-B504-2236EE4C8D80}">
      <dgm:prSet/>
      <dgm:spPr/>
      <dgm:t>
        <a:bodyPr/>
        <a:lstStyle/>
        <a:p>
          <a:endParaRPr lang="en-US"/>
        </a:p>
      </dgm:t>
    </dgm:pt>
    <dgm:pt modelId="{2EDB4098-7962-4D57-A46E-7B3C38539523}">
      <dgm:prSet/>
      <dgm:spPr/>
      <dgm:t>
        <a:bodyPr/>
        <a:lstStyle/>
        <a:p>
          <a:r>
            <a:rPr lang="en-US"/>
            <a:t>Practice, practice, practice on Theravue / Skillsetter. Time yourself to ensure you will be able to complete 20 video responses (with re-recording, bathroom breaks, etc.) within the three-hour time limit.</a:t>
          </a:r>
        </a:p>
      </dgm:t>
    </dgm:pt>
    <dgm:pt modelId="{64F3E2E2-8847-4D52-8B8C-1D1FA0F5E8CE}" type="parTrans" cxnId="{37540752-DA34-4033-A8AB-20D25D8CD6AF}">
      <dgm:prSet/>
      <dgm:spPr/>
      <dgm:t>
        <a:bodyPr/>
        <a:lstStyle/>
        <a:p>
          <a:endParaRPr lang="en-US"/>
        </a:p>
      </dgm:t>
    </dgm:pt>
    <dgm:pt modelId="{DD80BA9D-B9ED-4A40-A1DA-31BFCDE5076A}" type="sibTrans" cxnId="{37540752-DA34-4033-A8AB-20D25D8CD6AF}">
      <dgm:prSet/>
      <dgm:spPr/>
      <dgm:t>
        <a:bodyPr/>
        <a:lstStyle/>
        <a:p>
          <a:endParaRPr lang="en-US"/>
        </a:p>
      </dgm:t>
    </dgm:pt>
    <dgm:pt modelId="{D02D49CB-76CB-45C9-9520-AD814B51FF17}" type="pres">
      <dgm:prSet presAssocID="{472314AF-9BDD-4B10-B9E4-7073D775BB08}" presName="diagram" presStyleCnt="0">
        <dgm:presLayoutVars>
          <dgm:dir/>
          <dgm:resizeHandles val="exact"/>
        </dgm:presLayoutVars>
      </dgm:prSet>
      <dgm:spPr/>
    </dgm:pt>
    <dgm:pt modelId="{077BDC2F-48E4-4116-9B6D-21CFC6B54276}" type="pres">
      <dgm:prSet presAssocID="{7D006A24-AF20-4890-8939-C6DF35CEEFBC}" presName="node" presStyleLbl="node1" presStyleIdx="0" presStyleCnt="6">
        <dgm:presLayoutVars>
          <dgm:bulletEnabled val="1"/>
        </dgm:presLayoutVars>
      </dgm:prSet>
      <dgm:spPr/>
    </dgm:pt>
    <dgm:pt modelId="{E9DE7FF6-3520-4591-9D30-0FC88A17414A}" type="pres">
      <dgm:prSet presAssocID="{90226567-606D-40B0-B6EC-484D99B902CE}" presName="sibTrans" presStyleCnt="0"/>
      <dgm:spPr/>
    </dgm:pt>
    <dgm:pt modelId="{A722259F-C12A-4BEF-A05B-E13718032FB0}" type="pres">
      <dgm:prSet presAssocID="{4EE593AF-1C8D-4F01-B9B7-EC51D8D04B3E}" presName="node" presStyleLbl="node1" presStyleIdx="1" presStyleCnt="6">
        <dgm:presLayoutVars>
          <dgm:bulletEnabled val="1"/>
        </dgm:presLayoutVars>
      </dgm:prSet>
      <dgm:spPr/>
    </dgm:pt>
    <dgm:pt modelId="{D245474B-EA27-4FEE-9D1A-F93A9341F2AC}" type="pres">
      <dgm:prSet presAssocID="{40B648F4-71AD-44F4-B67D-ADAA5F9FD2E4}" presName="sibTrans" presStyleCnt="0"/>
      <dgm:spPr/>
    </dgm:pt>
    <dgm:pt modelId="{6E4E461C-81A6-4A7F-BC47-6284AEDD7499}" type="pres">
      <dgm:prSet presAssocID="{FD0BD08C-1781-4BCE-83FC-6CB0BD50F10E}" presName="node" presStyleLbl="node1" presStyleIdx="2" presStyleCnt="6">
        <dgm:presLayoutVars>
          <dgm:bulletEnabled val="1"/>
        </dgm:presLayoutVars>
      </dgm:prSet>
      <dgm:spPr/>
    </dgm:pt>
    <dgm:pt modelId="{A0124C03-D3D4-43BF-A323-CA4E6E4BE2DD}" type="pres">
      <dgm:prSet presAssocID="{30515F64-6931-4DEB-9908-3568BAC88D5A}" presName="sibTrans" presStyleCnt="0"/>
      <dgm:spPr/>
    </dgm:pt>
    <dgm:pt modelId="{59876BC4-616E-43D5-B77D-CDDE3489CA6D}" type="pres">
      <dgm:prSet presAssocID="{F7450DCC-5179-4CAA-AE86-BBB52B97F2F5}" presName="node" presStyleLbl="node1" presStyleIdx="3" presStyleCnt="6">
        <dgm:presLayoutVars>
          <dgm:bulletEnabled val="1"/>
        </dgm:presLayoutVars>
      </dgm:prSet>
      <dgm:spPr/>
    </dgm:pt>
    <dgm:pt modelId="{4052EBC3-8889-4B15-A44D-39A5C0CBCA37}" type="pres">
      <dgm:prSet presAssocID="{D0EE4C2A-4CD1-49C2-B1AD-3827F3C99740}" presName="sibTrans" presStyleCnt="0"/>
      <dgm:spPr/>
    </dgm:pt>
    <dgm:pt modelId="{777CF5B6-2340-454C-A455-7323433E543E}" type="pres">
      <dgm:prSet presAssocID="{F5D52275-B6D0-43C2-8942-2614DC4E13FA}" presName="node" presStyleLbl="node1" presStyleIdx="4" presStyleCnt="6">
        <dgm:presLayoutVars>
          <dgm:bulletEnabled val="1"/>
        </dgm:presLayoutVars>
      </dgm:prSet>
      <dgm:spPr/>
    </dgm:pt>
    <dgm:pt modelId="{BEDB0DE2-7F2B-4CD9-A7C1-A213E60000F1}" type="pres">
      <dgm:prSet presAssocID="{244C4FEE-9EA6-4032-9E14-189A5D26AB64}" presName="sibTrans" presStyleCnt="0"/>
      <dgm:spPr/>
    </dgm:pt>
    <dgm:pt modelId="{FED8F6DC-ACF0-4844-B910-8338763BA29A}" type="pres">
      <dgm:prSet presAssocID="{2EDB4098-7962-4D57-A46E-7B3C38539523}" presName="node" presStyleLbl="node1" presStyleIdx="5" presStyleCnt="6">
        <dgm:presLayoutVars>
          <dgm:bulletEnabled val="1"/>
        </dgm:presLayoutVars>
      </dgm:prSet>
      <dgm:spPr/>
    </dgm:pt>
  </dgm:ptLst>
  <dgm:cxnLst>
    <dgm:cxn modelId="{EAD2ED35-EBDE-4593-97D4-90DFDA80F0F5}" type="presOf" srcId="{472314AF-9BDD-4B10-B9E4-7073D775BB08}" destId="{D02D49CB-76CB-45C9-9520-AD814B51FF17}" srcOrd="0" destOrd="0" presId="urn:microsoft.com/office/officeart/2005/8/layout/default"/>
    <dgm:cxn modelId="{70693437-09D6-44A9-B504-2236EE4C8D80}" srcId="{472314AF-9BDD-4B10-B9E4-7073D775BB08}" destId="{F5D52275-B6D0-43C2-8942-2614DC4E13FA}" srcOrd="4" destOrd="0" parTransId="{81A04DB9-0088-4255-8A2E-92F91019D597}" sibTransId="{244C4FEE-9EA6-4032-9E14-189A5D26AB64}"/>
    <dgm:cxn modelId="{6D78AD66-80AA-4D13-9BF4-9CCF7EAD4EB8}" type="presOf" srcId="{F7450DCC-5179-4CAA-AE86-BBB52B97F2F5}" destId="{59876BC4-616E-43D5-B77D-CDDE3489CA6D}" srcOrd="0" destOrd="0" presId="urn:microsoft.com/office/officeart/2005/8/layout/default"/>
    <dgm:cxn modelId="{37540752-DA34-4033-A8AB-20D25D8CD6AF}" srcId="{472314AF-9BDD-4B10-B9E4-7073D775BB08}" destId="{2EDB4098-7962-4D57-A46E-7B3C38539523}" srcOrd="5" destOrd="0" parTransId="{64F3E2E2-8847-4D52-8B8C-1D1FA0F5E8CE}" sibTransId="{DD80BA9D-B9ED-4A40-A1DA-31BFCDE5076A}"/>
    <dgm:cxn modelId="{D43DA553-2C44-4F96-8CAB-F912F7B9906E}" srcId="{472314AF-9BDD-4B10-B9E4-7073D775BB08}" destId="{F7450DCC-5179-4CAA-AE86-BBB52B97F2F5}" srcOrd="3" destOrd="0" parTransId="{F2E18441-E716-445B-B7A6-EFA445254950}" sibTransId="{D0EE4C2A-4CD1-49C2-B1AD-3827F3C99740}"/>
    <dgm:cxn modelId="{BA750655-3D54-439D-90D7-D30239FA52C1}" type="presOf" srcId="{F5D52275-B6D0-43C2-8942-2614DC4E13FA}" destId="{777CF5B6-2340-454C-A455-7323433E543E}" srcOrd="0" destOrd="0" presId="urn:microsoft.com/office/officeart/2005/8/layout/default"/>
    <dgm:cxn modelId="{00607257-0947-4D2A-ADF3-2A0EEC41B5A9}" type="presOf" srcId="{4EE593AF-1C8D-4F01-B9B7-EC51D8D04B3E}" destId="{A722259F-C12A-4BEF-A05B-E13718032FB0}" srcOrd="0" destOrd="0" presId="urn:microsoft.com/office/officeart/2005/8/layout/default"/>
    <dgm:cxn modelId="{4BB1FBA3-33CD-44D2-905B-8A68BD84F0FC}" srcId="{472314AF-9BDD-4B10-B9E4-7073D775BB08}" destId="{4EE593AF-1C8D-4F01-B9B7-EC51D8D04B3E}" srcOrd="1" destOrd="0" parTransId="{AA58460A-0A23-4FD1-9F50-E437670F23EE}" sibTransId="{40B648F4-71AD-44F4-B67D-ADAA5F9FD2E4}"/>
    <dgm:cxn modelId="{97034EAF-12AC-4E1D-91ED-F8B187789008}" type="presOf" srcId="{7D006A24-AF20-4890-8939-C6DF35CEEFBC}" destId="{077BDC2F-48E4-4116-9B6D-21CFC6B54276}" srcOrd="0" destOrd="0" presId="urn:microsoft.com/office/officeart/2005/8/layout/default"/>
    <dgm:cxn modelId="{2EB557B6-D7C5-4AE2-A98F-997664A0D84F}" type="presOf" srcId="{2EDB4098-7962-4D57-A46E-7B3C38539523}" destId="{FED8F6DC-ACF0-4844-B910-8338763BA29A}" srcOrd="0" destOrd="0" presId="urn:microsoft.com/office/officeart/2005/8/layout/default"/>
    <dgm:cxn modelId="{0494A9D6-3211-4DEB-AF6F-47D63542D184}" srcId="{472314AF-9BDD-4B10-B9E4-7073D775BB08}" destId="{FD0BD08C-1781-4BCE-83FC-6CB0BD50F10E}" srcOrd="2" destOrd="0" parTransId="{F2733761-D765-4B80-8B56-C1C299E4A43C}" sibTransId="{30515F64-6931-4DEB-9908-3568BAC88D5A}"/>
    <dgm:cxn modelId="{DBFF5ED9-7CC5-43A1-BFDD-3341DB5E0BF8}" srcId="{472314AF-9BDD-4B10-B9E4-7073D775BB08}" destId="{7D006A24-AF20-4890-8939-C6DF35CEEFBC}" srcOrd="0" destOrd="0" parTransId="{D1754C0A-2951-4CBD-A3C1-AA590FCAC96F}" sibTransId="{90226567-606D-40B0-B6EC-484D99B902CE}"/>
    <dgm:cxn modelId="{40A06FE0-A8F5-4632-B89B-77C7DEAFA286}" type="presOf" srcId="{FD0BD08C-1781-4BCE-83FC-6CB0BD50F10E}" destId="{6E4E461C-81A6-4A7F-BC47-6284AEDD7499}" srcOrd="0" destOrd="0" presId="urn:microsoft.com/office/officeart/2005/8/layout/default"/>
    <dgm:cxn modelId="{F32C763F-D15C-4F97-9AE6-04464CDE0CD2}" type="presParOf" srcId="{D02D49CB-76CB-45C9-9520-AD814B51FF17}" destId="{077BDC2F-48E4-4116-9B6D-21CFC6B54276}" srcOrd="0" destOrd="0" presId="urn:microsoft.com/office/officeart/2005/8/layout/default"/>
    <dgm:cxn modelId="{84BF78F0-B64F-4BF5-BC56-4C1C934F4DAE}" type="presParOf" srcId="{D02D49CB-76CB-45C9-9520-AD814B51FF17}" destId="{E9DE7FF6-3520-4591-9D30-0FC88A17414A}" srcOrd="1" destOrd="0" presId="urn:microsoft.com/office/officeart/2005/8/layout/default"/>
    <dgm:cxn modelId="{415216A9-A480-4162-A844-3D40E18ADA46}" type="presParOf" srcId="{D02D49CB-76CB-45C9-9520-AD814B51FF17}" destId="{A722259F-C12A-4BEF-A05B-E13718032FB0}" srcOrd="2" destOrd="0" presId="urn:microsoft.com/office/officeart/2005/8/layout/default"/>
    <dgm:cxn modelId="{2EB8EFC0-7674-400E-946C-8C13DFC3A8C8}" type="presParOf" srcId="{D02D49CB-76CB-45C9-9520-AD814B51FF17}" destId="{D245474B-EA27-4FEE-9D1A-F93A9341F2AC}" srcOrd="3" destOrd="0" presId="urn:microsoft.com/office/officeart/2005/8/layout/default"/>
    <dgm:cxn modelId="{97BC543D-30DB-4C17-A2AC-79FD608816A6}" type="presParOf" srcId="{D02D49CB-76CB-45C9-9520-AD814B51FF17}" destId="{6E4E461C-81A6-4A7F-BC47-6284AEDD7499}" srcOrd="4" destOrd="0" presId="urn:microsoft.com/office/officeart/2005/8/layout/default"/>
    <dgm:cxn modelId="{C6335989-8A78-4B3F-A541-209A8D5F6D15}" type="presParOf" srcId="{D02D49CB-76CB-45C9-9520-AD814B51FF17}" destId="{A0124C03-D3D4-43BF-A323-CA4E6E4BE2DD}" srcOrd="5" destOrd="0" presId="urn:microsoft.com/office/officeart/2005/8/layout/default"/>
    <dgm:cxn modelId="{C7997D30-4F8F-44E3-B8DA-34C09B4B8169}" type="presParOf" srcId="{D02D49CB-76CB-45C9-9520-AD814B51FF17}" destId="{59876BC4-616E-43D5-B77D-CDDE3489CA6D}" srcOrd="6" destOrd="0" presId="urn:microsoft.com/office/officeart/2005/8/layout/default"/>
    <dgm:cxn modelId="{4E0E63C3-4067-48CF-B4D1-CD4AA267A142}" type="presParOf" srcId="{D02D49CB-76CB-45C9-9520-AD814B51FF17}" destId="{4052EBC3-8889-4B15-A44D-39A5C0CBCA37}" srcOrd="7" destOrd="0" presId="urn:microsoft.com/office/officeart/2005/8/layout/default"/>
    <dgm:cxn modelId="{C4A8BCE5-6902-46D8-BE45-80209E7B8265}" type="presParOf" srcId="{D02D49CB-76CB-45C9-9520-AD814B51FF17}" destId="{777CF5B6-2340-454C-A455-7323433E543E}" srcOrd="8" destOrd="0" presId="urn:microsoft.com/office/officeart/2005/8/layout/default"/>
    <dgm:cxn modelId="{EB6B7F49-3D91-428D-B616-187D9DF2FE6C}" type="presParOf" srcId="{D02D49CB-76CB-45C9-9520-AD814B51FF17}" destId="{BEDB0DE2-7F2B-4CD9-A7C1-A213E60000F1}" srcOrd="9" destOrd="0" presId="urn:microsoft.com/office/officeart/2005/8/layout/default"/>
    <dgm:cxn modelId="{BCA82F23-B744-4CDC-B913-5BAFC070D6F0}" type="presParOf" srcId="{D02D49CB-76CB-45C9-9520-AD814B51FF17}" destId="{FED8F6DC-ACF0-4844-B910-8338763BA29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F14F83-F8E0-4032-B756-8778F9878A1D}" type="doc">
      <dgm:prSet loTypeId="urn:microsoft.com/office/officeart/2005/8/layout/process2" loCatId="process" qsTypeId="urn:microsoft.com/office/officeart/2005/8/quickstyle/simple2" qsCatId="simple" csTypeId="urn:microsoft.com/office/officeart/2005/8/colors/accent2_2" csCatId="accent2" phldr="1"/>
      <dgm:spPr/>
      <dgm:t>
        <a:bodyPr/>
        <a:lstStyle/>
        <a:p>
          <a:endParaRPr lang="en-US"/>
        </a:p>
      </dgm:t>
    </dgm:pt>
    <dgm:pt modelId="{5F26C595-E61C-4855-ADB2-DD2D37FD56F5}">
      <dgm:prSet/>
      <dgm:spPr/>
      <dgm:t>
        <a:bodyPr/>
        <a:lstStyle/>
        <a:p>
          <a:r>
            <a:rPr lang="en-US" b="1"/>
            <a:t>FACTS</a:t>
          </a:r>
          <a:r>
            <a:rPr lang="en-US"/>
            <a:t>:</a:t>
          </a:r>
        </a:p>
      </dgm:t>
    </dgm:pt>
    <dgm:pt modelId="{A95F1116-3306-478D-84FC-B978EF330E88}" type="parTrans" cxnId="{7D62A0BB-1E0C-45D2-A8AF-8963E8D2B632}">
      <dgm:prSet/>
      <dgm:spPr/>
      <dgm:t>
        <a:bodyPr/>
        <a:lstStyle/>
        <a:p>
          <a:endParaRPr lang="en-US"/>
        </a:p>
      </dgm:t>
    </dgm:pt>
    <dgm:pt modelId="{53351E37-C523-4A3E-BCB1-3AD430ADE7D1}" type="sibTrans" cxnId="{7D62A0BB-1E0C-45D2-A8AF-8963E8D2B632}">
      <dgm:prSet/>
      <dgm:spPr/>
      <dgm:t>
        <a:bodyPr/>
        <a:lstStyle/>
        <a:p>
          <a:endParaRPr lang="en-US"/>
        </a:p>
      </dgm:t>
    </dgm:pt>
    <dgm:pt modelId="{F34C0E2E-2363-46EA-A498-1D07A3142649}">
      <dgm:prSet/>
      <dgm:spPr/>
      <dgm:t>
        <a:bodyPr/>
        <a:lstStyle/>
        <a:p>
          <a:r>
            <a:rPr lang="en-US" dirty="0"/>
            <a:t>You may present a case where sessions were conducted in a language other than English.</a:t>
          </a:r>
        </a:p>
      </dgm:t>
    </dgm:pt>
    <dgm:pt modelId="{8415BAE5-F286-4E6E-B0A1-32B6FBADD159}" type="parTrans" cxnId="{97138C73-D8E3-42CE-BD35-18C0782DAB98}">
      <dgm:prSet/>
      <dgm:spPr/>
      <dgm:t>
        <a:bodyPr/>
        <a:lstStyle/>
        <a:p>
          <a:endParaRPr lang="en-US"/>
        </a:p>
      </dgm:t>
    </dgm:pt>
    <dgm:pt modelId="{6554BE79-5A6F-4C8C-82C5-0FC65459AF28}" type="sibTrans" cxnId="{97138C73-D8E3-42CE-BD35-18C0782DAB98}">
      <dgm:prSet/>
      <dgm:spPr/>
      <dgm:t>
        <a:bodyPr/>
        <a:lstStyle/>
        <a:p>
          <a:endParaRPr lang="en-US"/>
        </a:p>
      </dgm:t>
    </dgm:pt>
    <dgm:pt modelId="{8595894C-8620-4F14-9F5A-DD065B15F1C2}">
      <dgm:prSet/>
      <dgm:spPr/>
      <dgm:t>
        <a:bodyPr/>
        <a:lstStyle/>
        <a:p>
          <a:r>
            <a:rPr lang="en-US" dirty="0"/>
            <a:t>Prior to the implementation of </a:t>
          </a:r>
          <a:r>
            <a:rPr lang="en-US" dirty="0" err="1"/>
            <a:t>Theravue</a:t>
          </a:r>
          <a:r>
            <a:rPr lang="en-US" dirty="0"/>
            <a:t> / </a:t>
          </a:r>
          <a:r>
            <a:rPr lang="en-US" dirty="0" err="1"/>
            <a:t>Skillsetter</a:t>
          </a:r>
          <a:r>
            <a:rPr lang="en-US" dirty="0"/>
            <a:t>, students were required to translate taped sessions. This is no longer an issue. </a:t>
          </a:r>
        </a:p>
      </dgm:t>
    </dgm:pt>
    <dgm:pt modelId="{AD94C37A-7799-4A63-937C-C44CE2667C3F}" type="parTrans" cxnId="{63A88A35-73F2-476B-A399-CAD8A140A194}">
      <dgm:prSet/>
      <dgm:spPr/>
      <dgm:t>
        <a:bodyPr/>
        <a:lstStyle/>
        <a:p>
          <a:endParaRPr lang="en-US"/>
        </a:p>
      </dgm:t>
    </dgm:pt>
    <dgm:pt modelId="{64FF1969-B827-4F6F-9DE0-3E543F9B2050}" type="sibTrans" cxnId="{63A88A35-73F2-476B-A399-CAD8A140A194}">
      <dgm:prSet/>
      <dgm:spPr/>
      <dgm:t>
        <a:bodyPr/>
        <a:lstStyle/>
        <a:p>
          <a:endParaRPr lang="en-US"/>
        </a:p>
      </dgm:t>
    </dgm:pt>
    <dgm:pt modelId="{7FCCFA0E-B02A-4080-81E2-7886742FCAA0}">
      <dgm:prSet/>
      <dgm:spPr/>
      <dgm:t>
        <a:bodyPr/>
        <a:lstStyle/>
        <a:p>
          <a:endParaRPr lang="en-US" dirty="0"/>
        </a:p>
      </dgm:t>
    </dgm:pt>
    <dgm:pt modelId="{463E1771-A2A1-4A7F-B880-C5C81ECC72BF}" type="parTrans" cxnId="{FB5BA42C-83E4-41C5-8F13-A48484698B3B}">
      <dgm:prSet/>
      <dgm:spPr/>
      <dgm:t>
        <a:bodyPr/>
        <a:lstStyle/>
        <a:p>
          <a:endParaRPr lang="en-US"/>
        </a:p>
      </dgm:t>
    </dgm:pt>
    <dgm:pt modelId="{7C8F5ED2-2388-49AA-8CEB-8F8871B86D80}" type="sibTrans" cxnId="{FB5BA42C-83E4-41C5-8F13-A48484698B3B}">
      <dgm:prSet/>
      <dgm:spPr/>
      <dgm:t>
        <a:bodyPr/>
        <a:lstStyle/>
        <a:p>
          <a:endParaRPr lang="en-US"/>
        </a:p>
      </dgm:t>
    </dgm:pt>
    <dgm:pt modelId="{0BD0743C-DB49-4176-B37C-A8B558824649}" type="pres">
      <dgm:prSet presAssocID="{1CF14F83-F8E0-4032-B756-8778F9878A1D}" presName="linearFlow" presStyleCnt="0">
        <dgm:presLayoutVars>
          <dgm:resizeHandles val="exact"/>
        </dgm:presLayoutVars>
      </dgm:prSet>
      <dgm:spPr/>
    </dgm:pt>
    <dgm:pt modelId="{F69758D7-65D8-4AF2-95B8-666096BE1669}" type="pres">
      <dgm:prSet presAssocID="{5F26C595-E61C-4855-ADB2-DD2D37FD56F5}" presName="node" presStyleLbl="node1" presStyleIdx="0" presStyleCnt="1">
        <dgm:presLayoutVars>
          <dgm:bulletEnabled val="1"/>
        </dgm:presLayoutVars>
      </dgm:prSet>
      <dgm:spPr/>
    </dgm:pt>
  </dgm:ptLst>
  <dgm:cxnLst>
    <dgm:cxn modelId="{FB5BA42C-83E4-41C5-8F13-A48484698B3B}" srcId="{5F26C595-E61C-4855-ADB2-DD2D37FD56F5}" destId="{7FCCFA0E-B02A-4080-81E2-7886742FCAA0}" srcOrd="1" destOrd="0" parTransId="{463E1771-A2A1-4A7F-B880-C5C81ECC72BF}" sibTransId="{7C8F5ED2-2388-49AA-8CEB-8F8871B86D80}"/>
    <dgm:cxn modelId="{63A88A35-73F2-476B-A399-CAD8A140A194}" srcId="{5F26C595-E61C-4855-ADB2-DD2D37FD56F5}" destId="{8595894C-8620-4F14-9F5A-DD065B15F1C2}" srcOrd="2" destOrd="0" parTransId="{AD94C37A-7799-4A63-937C-C44CE2667C3F}" sibTransId="{64FF1969-B827-4F6F-9DE0-3E543F9B2050}"/>
    <dgm:cxn modelId="{97138C73-D8E3-42CE-BD35-18C0782DAB98}" srcId="{5F26C595-E61C-4855-ADB2-DD2D37FD56F5}" destId="{F34C0E2E-2363-46EA-A498-1D07A3142649}" srcOrd="0" destOrd="0" parTransId="{8415BAE5-F286-4E6E-B0A1-32B6FBADD159}" sibTransId="{6554BE79-5A6F-4C8C-82C5-0FC65459AF28}"/>
    <dgm:cxn modelId="{EC1E2F86-1A81-4C28-A01F-9DDB4BA05CD2}" type="presOf" srcId="{1CF14F83-F8E0-4032-B756-8778F9878A1D}" destId="{0BD0743C-DB49-4176-B37C-A8B558824649}" srcOrd="0" destOrd="0" presId="urn:microsoft.com/office/officeart/2005/8/layout/process2"/>
    <dgm:cxn modelId="{88C38D9A-D3D0-4B15-96D3-E2E4D99948F5}" type="presOf" srcId="{F34C0E2E-2363-46EA-A498-1D07A3142649}" destId="{F69758D7-65D8-4AF2-95B8-666096BE1669}" srcOrd="0" destOrd="1" presId="urn:microsoft.com/office/officeart/2005/8/layout/process2"/>
    <dgm:cxn modelId="{7D62A0BB-1E0C-45D2-A8AF-8963E8D2B632}" srcId="{1CF14F83-F8E0-4032-B756-8778F9878A1D}" destId="{5F26C595-E61C-4855-ADB2-DD2D37FD56F5}" srcOrd="0" destOrd="0" parTransId="{A95F1116-3306-478D-84FC-B978EF330E88}" sibTransId="{53351E37-C523-4A3E-BCB1-3AD430ADE7D1}"/>
    <dgm:cxn modelId="{F3F47FC2-12C5-434F-91E1-0C19C0632CD4}" type="presOf" srcId="{7FCCFA0E-B02A-4080-81E2-7886742FCAA0}" destId="{F69758D7-65D8-4AF2-95B8-666096BE1669}" srcOrd="0" destOrd="2" presId="urn:microsoft.com/office/officeart/2005/8/layout/process2"/>
    <dgm:cxn modelId="{E6306EE4-21AE-4214-AD0B-913456BC7837}" type="presOf" srcId="{8595894C-8620-4F14-9F5A-DD065B15F1C2}" destId="{F69758D7-65D8-4AF2-95B8-666096BE1669}" srcOrd="0" destOrd="3" presId="urn:microsoft.com/office/officeart/2005/8/layout/process2"/>
    <dgm:cxn modelId="{EF2530E6-91CF-4B8B-834B-0347793C5EC7}" type="presOf" srcId="{5F26C595-E61C-4855-ADB2-DD2D37FD56F5}" destId="{F69758D7-65D8-4AF2-95B8-666096BE1669}" srcOrd="0" destOrd="0" presId="urn:microsoft.com/office/officeart/2005/8/layout/process2"/>
    <dgm:cxn modelId="{A74E6C3B-7FC2-4B2A-A9B4-F6D38C23A2CA}" type="presParOf" srcId="{0BD0743C-DB49-4176-B37C-A8B558824649}" destId="{F69758D7-65D8-4AF2-95B8-666096BE1669}"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DDB05-27B5-4C8C-9B6C-8465F4B6BBE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45DF75-90AF-42E5-B0E7-A095BB0DD8F4}">
      <dgm:prSet/>
      <dgm:spPr/>
      <dgm:t>
        <a:bodyPr/>
        <a:lstStyle/>
        <a:p>
          <a:pPr>
            <a:lnSpc>
              <a:spcPct val="100000"/>
            </a:lnSpc>
          </a:pPr>
          <a:r>
            <a:rPr lang="en-US"/>
            <a:t>“It’s simply not as insanely stressful as everyone says. Start early and be persistent and it will be just fine.”</a:t>
          </a:r>
        </a:p>
      </dgm:t>
    </dgm:pt>
    <dgm:pt modelId="{D361BF9C-C50F-4821-864C-920960BBA282}" type="parTrans" cxnId="{46679295-BEB9-4F86-97D3-0A76FDDF501B}">
      <dgm:prSet/>
      <dgm:spPr/>
      <dgm:t>
        <a:bodyPr/>
        <a:lstStyle/>
        <a:p>
          <a:endParaRPr lang="en-US"/>
        </a:p>
      </dgm:t>
    </dgm:pt>
    <dgm:pt modelId="{105ADCBC-AEF8-4616-92B3-2658D03CBAE4}" type="sibTrans" cxnId="{46679295-BEB9-4F86-97D3-0A76FDDF501B}">
      <dgm:prSet/>
      <dgm:spPr/>
      <dgm:t>
        <a:bodyPr/>
        <a:lstStyle/>
        <a:p>
          <a:endParaRPr lang="en-US"/>
        </a:p>
      </dgm:t>
    </dgm:pt>
    <dgm:pt modelId="{B2DF0C66-93A1-458C-8D2D-5B145CFB3669}">
      <dgm:prSet/>
      <dgm:spPr/>
      <dgm:t>
        <a:bodyPr/>
        <a:lstStyle/>
        <a:p>
          <a:pPr>
            <a:lnSpc>
              <a:spcPct val="100000"/>
            </a:lnSpc>
          </a:pPr>
          <a:r>
            <a:rPr lang="en-US"/>
            <a:t>“I wish I would have known that I was not going to be grilled during the questions/discussion portion of the CCE presentation. It would have reduced a lot of anxiety to know how conversational [the Q&amp;A part of the meeting] would be.”</a:t>
          </a:r>
        </a:p>
      </dgm:t>
    </dgm:pt>
    <dgm:pt modelId="{589805E1-25AE-4620-8E50-CC188FC13D05}" type="parTrans" cxnId="{D38EF300-46D2-4540-A88B-D1E9EDECD43E}">
      <dgm:prSet/>
      <dgm:spPr/>
      <dgm:t>
        <a:bodyPr/>
        <a:lstStyle/>
        <a:p>
          <a:endParaRPr lang="en-US"/>
        </a:p>
      </dgm:t>
    </dgm:pt>
    <dgm:pt modelId="{1593E053-CABD-4460-928C-8B141C11FC74}" type="sibTrans" cxnId="{D38EF300-46D2-4540-A88B-D1E9EDECD43E}">
      <dgm:prSet/>
      <dgm:spPr/>
      <dgm:t>
        <a:bodyPr/>
        <a:lstStyle/>
        <a:p>
          <a:endParaRPr lang="en-US"/>
        </a:p>
      </dgm:t>
    </dgm:pt>
    <dgm:pt modelId="{C3D33681-0C08-4E7E-BF62-E90326C1FAEA}">
      <dgm:prSet/>
      <dgm:spPr/>
      <dgm:t>
        <a:bodyPr/>
        <a:lstStyle/>
        <a:p>
          <a:pPr>
            <a:lnSpc>
              <a:spcPct val="100000"/>
            </a:lnSpc>
          </a:pPr>
          <a:r>
            <a:rPr lang="en-US"/>
            <a:t>“[I wish I would have known] that it is </a:t>
          </a:r>
          <a:r>
            <a:rPr lang="en-US" b="1"/>
            <a:t>acceptable</a:t>
          </a:r>
          <a:r>
            <a:rPr lang="en-US"/>
            <a:t> to use an integrative model of treatment. If it wasn’t, then all cases from [my clinic] would have failed, and this is not the case.”</a:t>
          </a:r>
        </a:p>
      </dgm:t>
    </dgm:pt>
    <dgm:pt modelId="{840397DA-0465-4D68-90E2-9589EA4D50F2}" type="parTrans" cxnId="{E010F18B-1094-4F4C-ABA8-57EF17D13325}">
      <dgm:prSet/>
      <dgm:spPr/>
      <dgm:t>
        <a:bodyPr/>
        <a:lstStyle/>
        <a:p>
          <a:endParaRPr lang="en-US"/>
        </a:p>
      </dgm:t>
    </dgm:pt>
    <dgm:pt modelId="{D8FE5432-4E88-4388-B19F-6C8BA1145F97}" type="sibTrans" cxnId="{E010F18B-1094-4F4C-ABA8-57EF17D13325}">
      <dgm:prSet/>
      <dgm:spPr/>
      <dgm:t>
        <a:bodyPr/>
        <a:lstStyle/>
        <a:p>
          <a:endParaRPr lang="en-US"/>
        </a:p>
      </dgm:t>
    </dgm:pt>
    <dgm:pt modelId="{5B7073FC-90AB-4DA3-B6BA-1251C2A22F56}" type="pres">
      <dgm:prSet presAssocID="{38DDDB05-27B5-4C8C-9B6C-8465F4B6BBE0}" presName="root" presStyleCnt="0">
        <dgm:presLayoutVars>
          <dgm:dir/>
          <dgm:resizeHandles val="exact"/>
        </dgm:presLayoutVars>
      </dgm:prSet>
      <dgm:spPr/>
    </dgm:pt>
    <dgm:pt modelId="{97016097-B995-40C5-9969-EF5B54B7E6E9}" type="pres">
      <dgm:prSet presAssocID="{C345DF75-90AF-42E5-B0E7-A095BB0DD8F4}" presName="compNode" presStyleCnt="0"/>
      <dgm:spPr/>
    </dgm:pt>
    <dgm:pt modelId="{E8E76849-EB15-407D-97DF-AD9280B97EA4}" type="pres">
      <dgm:prSet presAssocID="{C345DF75-90AF-42E5-B0E7-A095BB0DD8F4}" presName="bgRect" presStyleLbl="bgShp" presStyleIdx="0" presStyleCnt="3"/>
      <dgm:spPr/>
    </dgm:pt>
    <dgm:pt modelId="{010317F4-C27E-4DD4-8732-67BAF756A8D3}" type="pres">
      <dgm:prSet presAssocID="{C345DF75-90AF-42E5-B0E7-A095BB0DD8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E8B0CDF8-DCBD-4750-A947-B1F97EBE14B6}" type="pres">
      <dgm:prSet presAssocID="{C345DF75-90AF-42E5-B0E7-A095BB0DD8F4}" presName="spaceRect" presStyleCnt="0"/>
      <dgm:spPr/>
    </dgm:pt>
    <dgm:pt modelId="{3C057DD9-3424-41FB-B79F-752037FCAB10}" type="pres">
      <dgm:prSet presAssocID="{C345DF75-90AF-42E5-B0E7-A095BB0DD8F4}" presName="parTx" presStyleLbl="revTx" presStyleIdx="0" presStyleCnt="3">
        <dgm:presLayoutVars>
          <dgm:chMax val="0"/>
          <dgm:chPref val="0"/>
        </dgm:presLayoutVars>
      </dgm:prSet>
      <dgm:spPr/>
    </dgm:pt>
    <dgm:pt modelId="{890615BA-A946-462A-909F-6D2F863B362C}" type="pres">
      <dgm:prSet presAssocID="{105ADCBC-AEF8-4616-92B3-2658D03CBAE4}" presName="sibTrans" presStyleCnt="0"/>
      <dgm:spPr/>
    </dgm:pt>
    <dgm:pt modelId="{7B9CD1F2-DB24-4F02-93B0-FC3FD9F3A5DD}" type="pres">
      <dgm:prSet presAssocID="{B2DF0C66-93A1-458C-8D2D-5B145CFB3669}" presName="compNode" presStyleCnt="0"/>
      <dgm:spPr/>
    </dgm:pt>
    <dgm:pt modelId="{326B8C89-EE45-4984-97A9-8F786247390A}" type="pres">
      <dgm:prSet presAssocID="{B2DF0C66-93A1-458C-8D2D-5B145CFB3669}" presName="bgRect" presStyleLbl="bgShp" presStyleIdx="1" presStyleCnt="3"/>
      <dgm:spPr/>
    </dgm:pt>
    <dgm:pt modelId="{3079FB2F-9C55-4118-B5F5-40B7B4D0A842}" type="pres">
      <dgm:prSet presAssocID="{B2DF0C66-93A1-458C-8D2D-5B145CFB36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DABDE0B-E221-423C-8065-5C652A1BE5C1}" type="pres">
      <dgm:prSet presAssocID="{B2DF0C66-93A1-458C-8D2D-5B145CFB3669}" presName="spaceRect" presStyleCnt="0"/>
      <dgm:spPr/>
    </dgm:pt>
    <dgm:pt modelId="{28505729-3F4E-4A3C-BF58-72B10814A7DF}" type="pres">
      <dgm:prSet presAssocID="{B2DF0C66-93A1-458C-8D2D-5B145CFB3669}" presName="parTx" presStyleLbl="revTx" presStyleIdx="1" presStyleCnt="3">
        <dgm:presLayoutVars>
          <dgm:chMax val="0"/>
          <dgm:chPref val="0"/>
        </dgm:presLayoutVars>
      </dgm:prSet>
      <dgm:spPr/>
    </dgm:pt>
    <dgm:pt modelId="{F2CFC12F-5761-456D-9C41-9EFC9CD0BF90}" type="pres">
      <dgm:prSet presAssocID="{1593E053-CABD-4460-928C-8B141C11FC74}" presName="sibTrans" presStyleCnt="0"/>
      <dgm:spPr/>
    </dgm:pt>
    <dgm:pt modelId="{6896A97C-AF28-43B9-907A-270BBC77C26F}" type="pres">
      <dgm:prSet presAssocID="{C3D33681-0C08-4E7E-BF62-E90326C1FAEA}" presName="compNode" presStyleCnt="0"/>
      <dgm:spPr/>
    </dgm:pt>
    <dgm:pt modelId="{1F83861A-96A3-44B3-BBDD-E8F727A50EF9}" type="pres">
      <dgm:prSet presAssocID="{C3D33681-0C08-4E7E-BF62-E90326C1FAEA}" presName="bgRect" presStyleLbl="bgShp" presStyleIdx="2" presStyleCnt="3"/>
      <dgm:spPr/>
    </dgm:pt>
    <dgm:pt modelId="{8D82A32E-FF36-4F18-A18F-2D8CD44DAB1C}" type="pres">
      <dgm:prSet presAssocID="{C3D33681-0C08-4E7E-BF62-E90326C1FA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782EB9F1-EC70-40A7-883F-A31D0AF1A2C0}" type="pres">
      <dgm:prSet presAssocID="{C3D33681-0C08-4E7E-BF62-E90326C1FAEA}" presName="spaceRect" presStyleCnt="0"/>
      <dgm:spPr/>
    </dgm:pt>
    <dgm:pt modelId="{B3CF74C7-8E2B-4AF2-9FC6-7023C8667A59}" type="pres">
      <dgm:prSet presAssocID="{C3D33681-0C08-4E7E-BF62-E90326C1FAEA}" presName="parTx" presStyleLbl="revTx" presStyleIdx="2" presStyleCnt="3">
        <dgm:presLayoutVars>
          <dgm:chMax val="0"/>
          <dgm:chPref val="0"/>
        </dgm:presLayoutVars>
      </dgm:prSet>
      <dgm:spPr/>
    </dgm:pt>
  </dgm:ptLst>
  <dgm:cxnLst>
    <dgm:cxn modelId="{D38EF300-46D2-4540-A88B-D1E9EDECD43E}" srcId="{38DDDB05-27B5-4C8C-9B6C-8465F4B6BBE0}" destId="{B2DF0C66-93A1-458C-8D2D-5B145CFB3669}" srcOrd="1" destOrd="0" parTransId="{589805E1-25AE-4620-8E50-CC188FC13D05}" sibTransId="{1593E053-CABD-4460-928C-8B141C11FC74}"/>
    <dgm:cxn modelId="{36C38D02-C8D1-463E-B435-21E945D7B54B}" type="presOf" srcId="{38DDDB05-27B5-4C8C-9B6C-8465F4B6BBE0}" destId="{5B7073FC-90AB-4DA3-B6BA-1251C2A22F56}" srcOrd="0" destOrd="0" presId="urn:microsoft.com/office/officeart/2018/2/layout/IconVerticalSolidList"/>
    <dgm:cxn modelId="{5EC85A62-6A53-43AE-A738-74E661CEB86C}" type="presOf" srcId="{C3D33681-0C08-4E7E-BF62-E90326C1FAEA}" destId="{B3CF74C7-8E2B-4AF2-9FC6-7023C8667A59}" srcOrd="0" destOrd="0" presId="urn:microsoft.com/office/officeart/2018/2/layout/IconVerticalSolidList"/>
    <dgm:cxn modelId="{E010F18B-1094-4F4C-ABA8-57EF17D13325}" srcId="{38DDDB05-27B5-4C8C-9B6C-8465F4B6BBE0}" destId="{C3D33681-0C08-4E7E-BF62-E90326C1FAEA}" srcOrd="2" destOrd="0" parTransId="{840397DA-0465-4D68-90E2-9589EA4D50F2}" sibTransId="{D8FE5432-4E88-4388-B19F-6C8BA1145F97}"/>
    <dgm:cxn modelId="{46679295-BEB9-4F86-97D3-0A76FDDF501B}" srcId="{38DDDB05-27B5-4C8C-9B6C-8465F4B6BBE0}" destId="{C345DF75-90AF-42E5-B0E7-A095BB0DD8F4}" srcOrd="0" destOrd="0" parTransId="{D361BF9C-C50F-4821-864C-920960BBA282}" sibTransId="{105ADCBC-AEF8-4616-92B3-2658D03CBAE4}"/>
    <dgm:cxn modelId="{55A3DBA0-B02B-4E22-8990-100803D53A95}" type="presOf" srcId="{B2DF0C66-93A1-458C-8D2D-5B145CFB3669}" destId="{28505729-3F4E-4A3C-BF58-72B10814A7DF}" srcOrd="0" destOrd="0" presId="urn:microsoft.com/office/officeart/2018/2/layout/IconVerticalSolidList"/>
    <dgm:cxn modelId="{E7023DF7-24F8-41B8-A0D5-7FEA9E810B30}" type="presOf" srcId="{C345DF75-90AF-42E5-B0E7-A095BB0DD8F4}" destId="{3C057DD9-3424-41FB-B79F-752037FCAB10}" srcOrd="0" destOrd="0" presId="urn:microsoft.com/office/officeart/2018/2/layout/IconVerticalSolidList"/>
    <dgm:cxn modelId="{7F468413-12E1-4E88-B1A5-0094038CCD03}" type="presParOf" srcId="{5B7073FC-90AB-4DA3-B6BA-1251C2A22F56}" destId="{97016097-B995-40C5-9969-EF5B54B7E6E9}" srcOrd="0" destOrd="0" presId="urn:microsoft.com/office/officeart/2018/2/layout/IconVerticalSolidList"/>
    <dgm:cxn modelId="{0E694624-6C70-4BDF-8FA5-A1DE83223CA7}" type="presParOf" srcId="{97016097-B995-40C5-9969-EF5B54B7E6E9}" destId="{E8E76849-EB15-407D-97DF-AD9280B97EA4}" srcOrd="0" destOrd="0" presId="urn:microsoft.com/office/officeart/2018/2/layout/IconVerticalSolidList"/>
    <dgm:cxn modelId="{F63D9C30-8D3F-4D41-A72F-9595BD6870CF}" type="presParOf" srcId="{97016097-B995-40C5-9969-EF5B54B7E6E9}" destId="{010317F4-C27E-4DD4-8732-67BAF756A8D3}" srcOrd="1" destOrd="0" presId="urn:microsoft.com/office/officeart/2018/2/layout/IconVerticalSolidList"/>
    <dgm:cxn modelId="{ADBF0DAA-98A1-44C8-A09D-B137DDC5F688}" type="presParOf" srcId="{97016097-B995-40C5-9969-EF5B54B7E6E9}" destId="{E8B0CDF8-DCBD-4750-A947-B1F97EBE14B6}" srcOrd="2" destOrd="0" presId="urn:microsoft.com/office/officeart/2018/2/layout/IconVerticalSolidList"/>
    <dgm:cxn modelId="{045A84DA-19D3-42B9-8E7B-E881AA8C153C}" type="presParOf" srcId="{97016097-B995-40C5-9969-EF5B54B7E6E9}" destId="{3C057DD9-3424-41FB-B79F-752037FCAB10}" srcOrd="3" destOrd="0" presId="urn:microsoft.com/office/officeart/2018/2/layout/IconVerticalSolidList"/>
    <dgm:cxn modelId="{F77C880A-94F4-4587-899A-91B684E0D2C3}" type="presParOf" srcId="{5B7073FC-90AB-4DA3-B6BA-1251C2A22F56}" destId="{890615BA-A946-462A-909F-6D2F863B362C}" srcOrd="1" destOrd="0" presId="urn:microsoft.com/office/officeart/2018/2/layout/IconVerticalSolidList"/>
    <dgm:cxn modelId="{12980C7E-F17D-4231-B811-334CDEF896A7}" type="presParOf" srcId="{5B7073FC-90AB-4DA3-B6BA-1251C2A22F56}" destId="{7B9CD1F2-DB24-4F02-93B0-FC3FD9F3A5DD}" srcOrd="2" destOrd="0" presId="urn:microsoft.com/office/officeart/2018/2/layout/IconVerticalSolidList"/>
    <dgm:cxn modelId="{EB8DA1D2-C395-4DB6-8009-05ECEB5DF073}" type="presParOf" srcId="{7B9CD1F2-DB24-4F02-93B0-FC3FD9F3A5DD}" destId="{326B8C89-EE45-4984-97A9-8F786247390A}" srcOrd="0" destOrd="0" presId="urn:microsoft.com/office/officeart/2018/2/layout/IconVerticalSolidList"/>
    <dgm:cxn modelId="{F2B5C03B-87B5-4071-B140-6189671F7719}" type="presParOf" srcId="{7B9CD1F2-DB24-4F02-93B0-FC3FD9F3A5DD}" destId="{3079FB2F-9C55-4118-B5F5-40B7B4D0A842}" srcOrd="1" destOrd="0" presId="urn:microsoft.com/office/officeart/2018/2/layout/IconVerticalSolidList"/>
    <dgm:cxn modelId="{6B89E01F-0F46-4B20-B596-4C275611E3CF}" type="presParOf" srcId="{7B9CD1F2-DB24-4F02-93B0-FC3FD9F3A5DD}" destId="{8DABDE0B-E221-423C-8065-5C652A1BE5C1}" srcOrd="2" destOrd="0" presId="urn:microsoft.com/office/officeart/2018/2/layout/IconVerticalSolidList"/>
    <dgm:cxn modelId="{7F3E20C0-F640-4415-8F73-65AC3BB5361B}" type="presParOf" srcId="{7B9CD1F2-DB24-4F02-93B0-FC3FD9F3A5DD}" destId="{28505729-3F4E-4A3C-BF58-72B10814A7DF}" srcOrd="3" destOrd="0" presId="urn:microsoft.com/office/officeart/2018/2/layout/IconVerticalSolidList"/>
    <dgm:cxn modelId="{6978D115-A0D3-4A9F-B8D9-DE760DB026AC}" type="presParOf" srcId="{5B7073FC-90AB-4DA3-B6BA-1251C2A22F56}" destId="{F2CFC12F-5761-456D-9C41-9EFC9CD0BF90}" srcOrd="3" destOrd="0" presId="urn:microsoft.com/office/officeart/2018/2/layout/IconVerticalSolidList"/>
    <dgm:cxn modelId="{06F3EA11-D5AD-4BDD-A0B0-7C1D75001AD9}" type="presParOf" srcId="{5B7073FC-90AB-4DA3-B6BA-1251C2A22F56}" destId="{6896A97C-AF28-43B9-907A-270BBC77C26F}" srcOrd="4" destOrd="0" presId="urn:microsoft.com/office/officeart/2018/2/layout/IconVerticalSolidList"/>
    <dgm:cxn modelId="{ECBCE509-52CF-4DF6-90B4-140B74557C17}" type="presParOf" srcId="{6896A97C-AF28-43B9-907A-270BBC77C26F}" destId="{1F83861A-96A3-44B3-BBDD-E8F727A50EF9}" srcOrd="0" destOrd="0" presId="urn:microsoft.com/office/officeart/2018/2/layout/IconVerticalSolidList"/>
    <dgm:cxn modelId="{DFE96722-B8D9-4AC9-BC69-DC43CCDEFE24}" type="presParOf" srcId="{6896A97C-AF28-43B9-907A-270BBC77C26F}" destId="{8D82A32E-FF36-4F18-A18F-2D8CD44DAB1C}" srcOrd="1" destOrd="0" presId="urn:microsoft.com/office/officeart/2018/2/layout/IconVerticalSolidList"/>
    <dgm:cxn modelId="{53092646-3AAD-42E5-8665-8B179E927C98}" type="presParOf" srcId="{6896A97C-AF28-43B9-907A-270BBC77C26F}" destId="{782EB9F1-EC70-40A7-883F-A31D0AF1A2C0}" srcOrd="2" destOrd="0" presId="urn:microsoft.com/office/officeart/2018/2/layout/IconVerticalSolidList"/>
    <dgm:cxn modelId="{07EFCA43-57F7-4AEE-BAE7-902ABA6B0668}" type="presParOf" srcId="{6896A97C-AF28-43B9-907A-270BBC77C26F}" destId="{B3CF74C7-8E2B-4AF2-9FC6-7023C8667A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82967-ECC2-4BF7-B80E-2932617F29BA}">
      <dsp:nvSpPr>
        <dsp:cNvPr id="0" name=""/>
        <dsp:cNvSpPr/>
      </dsp:nvSpPr>
      <dsp:spPr>
        <a:xfrm>
          <a:off x="0" y="145423"/>
          <a:ext cx="6572250" cy="10086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video response portion will be time-limited – three (3) hours</a:t>
          </a:r>
        </a:p>
      </dsp:txBody>
      <dsp:txXfrm>
        <a:off x="49240" y="194663"/>
        <a:ext cx="6473770" cy="910206"/>
      </dsp:txXfrm>
    </dsp:sp>
    <dsp:sp modelId="{7DADB3F4-76DF-4488-BFD6-3CB5EDF2AE5A}">
      <dsp:nvSpPr>
        <dsp:cNvPr id="0" name=""/>
        <dsp:cNvSpPr/>
      </dsp:nvSpPr>
      <dsp:spPr>
        <a:xfrm>
          <a:off x="0" y="1208830"/>
          <a:ext cx="6572250" cy="1008686"/>
        </a:xfrm>
        <a:prstGeom prst="roundRect">
          <a:avLst/>
        </a:prstGeom>
        <a:solidFill>
          <a:schemeClr val="accent2">
            <a:hueOff val="1195599"/>
            <a:satOff val="735"/>
            <a:lumOff val="9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Students will be able to re-record during this time limit, but once video responses are submitted, no changes can be made</a:t>
          </a:r>
        </a:p>
      </dsp:txBody>
      <dsp:txXfrm>
        <a:off x="49240" y="1258070"/>
        <a:ext cx="6473770" cy="910206"/>
      </dsp:txXfrm>
    </dsp:sp>
    <dsp:sp modelId="{4C623C9D-8D60-4AD1-85CC-29E41AEABDB5}">
      <dsp:nvSpPr>
        <dsp:cNvPr id="0" name=""/>
        <dsp:cNvSpPr/>
      </dsp:nvSpPr>
      <dsp:spPr>
        <a:xfrm>
          <a:off x="0" y="2217516"/>
          <a:ext cx="6572250" cy="322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Students view recordings and complete CCE Self-Assessment and Transcript Form </a:t>
          </a:r>
          <a:r>
            <a:rPr lang="en-US" sz="1500" u="sng" kern="1200"/>
            <a:t>AFTER</a:t>
          </a:r>
          <a:r>
            <a:rPr lang="en-US" sz="1500" kern="1200"/>
            <a:t> the allotted time. </a:t>
          </a:r>
          <a:r>
            <a:rPr lang="en-US" sz="1500" b="1" kern="1200"/>
            <a:t>Be sure to check the audio/video quality of the recording immediately after submission!</a:t>
          </a:r>
          <a:endParaRPr lang="en-US" sz="1500" kern="1200"/>
        </a:p>
        <a:p>
          <a:pPr marL="114300" lvl="1" indent="-114300" algn="l" defTabSz="666750">
            <a:lnSpc>
              <a:spcPct val="90000"/>
            </a:lnSpc>
            <a:spcBef>
              <a:spcPct val="0"/>
            </a:spcBef>
            <a:spcAft>
              <a:spcPct val="20000"/>
            </a:spcAft>
            <a:buChar char="•"/>
          </a:pPr>
          <a:r>
            <a:rPr lang="en-US" sz="1500" kern="1200" dirty="0"/>
            <a:t>CCE Self-Assessment and Transcript Form (Appendix F in CCE Guidelines) is required</a:t>
          </a:r>
        </a:p>
        <a:p>
          <a:pPr marL="228600" lvl="2" indent="-114300" algn="l" defTabSz="666750">
            <a:lnSpc>
              <a:spcPct val="90000"/>
            </a:lnSpc>
            <a:spcBef>
              <a:spcPct val="0"/>
            </a:spcBef>
            <a:spcAft>
              <a:spcPct val="20000"/>
            </a:spcAft>
            <a:buChar char="•"/>
          </a:pPr>
          <a:r>
            <a:rPr lang="en-US" sz="1500" kern="1200"/>
            <a:t>Verbatim transcription of both vignette clip client’s statements </a:t>
          </a:r>
          <a:r>
            <a:rPr lang="en-US" sz="1500" b="1" u="sng" kern="1200"/>
            <a:t>and</a:t>
          </a:r>
          <a:r>
            <a:rPr lang="en-US" sz="1500" kern="1200"/>
            <a:t> student responses</a:t>
          </a:r>
        </a:p>
        <a:p>
          <a:pPr marL="228600" lvl="2" indent="-114300" algn="l" defTabSz="666750">
            <a:lnSpc>
              <a:spcPct val="90000"/>
            </a:lnSpc>
            <a:spcBef>
              <a:spcPct val="0"/>
            </a:spcBef>
            <a:spcAft>
              <a:spcPct val="20000"/>
            </a:spcAft>
            <a:buChar char="•"/>
          </a:pPr>
          <a:r>
            <a:rPr lang="en-US" sz="1500" kern="1200"/>
            <a:t>Self-assessment sorting (matching video response to skills area) with space for additional information.</a:t>
          </a:r>
        </a:p>
        <a:p>
          <a:pPr marL="114300" lvl="1" indent="-114300" algn="l" defTabSz="666750">
            <a:lnSpc>
              <a:spcPct val="90000"/>
            </a:lnSpc>
            <a:spcBef>
              <a:spcPct val="0"/>
            </a:spcBef>
            <a:spcAft>
              <a:spcPct val="20000"/>
            </a:spcAft>
            <a:buChar char="•"/>
          </a:pPr>
          <a:r>
            <a:rPr lang="en-US" sz="1500" kern="1200" dirty="0"/>
            <a:t>CCE Self-Assessment and Transcript Form must be submitted along with the CCE document to the Office of Clinical Training and CCE Committee at minimum </a:t>
          </a:r>
          <a:r>
            <a:rPr lang="en-US" sz="1500" b="1" kern="1200" dirty="0"/>
            <a:t>three (3) weeks </a:t>
          </a:r>
          <a:r>
            <a:rPr lang="en-US" sz="1500" kern="1200" dirty="0"/>
            <a:t>before the scheduled date of the oral defense.</a:t>
          </a:r>
        </a:p>
        <a:p>
          <a:pPr marL="114300" lvl="1" indent="-114300" algn="l" defTabSz="666750">
            <a:lnSpc>
              <a:spcPct val="90000"/>
            </a:lnSpc>
            <a:spcBef>
              <a:spcPct val="0"/>
            </a:spcBef>
            <a:spcAft>
              <a:spcPct val="20000"/>
            </a:spcAft>
            <a:buChar char="•"/>
          </a:pPr>
          <a:r>
            <a:rPr lang="en-US" sz="1500" kern="1200"/>
            <a:t>Email link to videos to Office of Clinical Training and CCE committee at same time as submit document (3 weeks prior to oral defense).</a:t>
          </a:r>
        </a:p>
      </dsp:txBody>
      <dsp:txXfrm>
        <a:off x="0" y="2217516"/>
        <a:ext cx="6572250" cy="3225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389C4-DE0E-4B81-94F0-7687091B7BC2}">
      <dsp:nvSpPr>
        <dsp:cNvPr id="0" name=""/>
        <dsp:cNvSpPr/>
      </dsp:nvSpPr>
      <dsp:spPr>
        <a:xfrm>
          <a:off x="14793" y="0"/>
          <a:ext cx="1047786" cy="859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3B01E-965B-46F6-9AFF-9D93D39D6009}">
      <dsp:nvSpPr>
        <dsp:cNvPr id="0" name=""/>
        <dsp:cNvSpPr/>
      </dsp:nvSpPr>
      <dsp:spPr>
        <a:xfrm>
          <a:off x="14793" y="1123713"/>
          <a:ext cx="2993675" cy="224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Select two videos demonstrating each of six (6) skills/competencies:</a:t>
          </a:r>
        </a:p>
        <a:p>
          <a:pPr marL="0" lvl="0" indent="0" algn="l" defTabSz="622300">
            <a:lnSpc>
              <a:spcPct val="90000"/>
            </a:lnSpc>
            <a:spcBef>
              <a:spcPct val="0"/>
            </a:spcBef>
            <a:spcAft>
              <a:spcPct val="35000"/>
            </a:spcAft>
            <a:buNone/>
            <a:defRPr b="1"/>
          </a:pPr>
          <a:r>
            <a:rPr lang="en-US" sz="1400" b="0" kern="1200" dirty="0"/>
            <a:t>1. Fidelity to Intervention</a:t>
          </a:r>
        </a:p>
        <a:p>
          <a:pPr marL="0" lvl="0" indent="0" algn="l" defTabSz="622300">
            <a:lnSpc>
              <a:spcPct val="90000"/>
            </a:lnSpc>
            <a:spcBef>
              <a:spcPct val="0"/>
            </a:spcBef>
            <a:spcAft>
              <a:spcPct val="35000"/>
            </a:spcAft>
            <a:buNone/>
            <a:defRPr b="1"/>
          </a:pPr>
          <a:r>
            <a:rPr lang="en-US" sz="1400" b="0" kern="1200" dirty="0"/>
            <a:t>2. Intervention Skills</a:t>
          </a:r>
        </a:p>
        <a:p>
          <a:pPr marL="0" lvl="0" indent="0" algn="l" defTabSz="622300">
            <a:lnSpc>
              <a:spcPct val="90000"/>
            </a:lnSpc>
            <a:spcBef>
              <a:spcPct val="0"/>
            </a:spcBef>
            <a:spcAft>
              <a:spcPct val="35000"/>
            </a:spcAft>
            <a:buNone/>
            <a:defRPr b="1"/>
          </a:pPr>
          <a:r>
            <a:rPr lang="en-US" sz="1400" b="0" kern="1200" dirty="0"/>
            <a:t>3. Listening, Understanding and Empathy</a:t>
          </a:r>
        </a:p>
        <a:p>
          <a:pPr marL="0" lvl="0" indent="0" algn="l" defTabSz="622300">
            <a:lnSpc>
              <a:spcPct val="90000"/>
            </a:lnSpc>
            <a:spcBef>
              <a:spcPct val="0"/>
            </a:spcBef>
            <a:spcAft>
              <a:spcPct val="35000"/>
            </a:spcAft>
            <a:buNone/>
            <a:defRPr b="1"/>
          </a:pPr>
          <a:r>
            <a:rPr lang="en-US" sz="1400" b="0" kern="1200" dirty="0"/>
            <a:t>4. Open-ended Questions and Other Facilitating Techniques</a:t>
          </a:r>
        </a:p>
        <a:p>
          <a:pPr marL="0" lvl="0" indent="0" algn="l" defTabSz="622300">
            <a:lnSpc>
              <a:spcPct val="90000"/>
            </a:lnSpc>
            <a:spcBef>
              <a:spcPct val="0"/>
            </a:spcBef>
            <a:spcAft>
              <a:spcPct val="35000"/>
            </a:spcAft>
            <a:buNone/>
            <a:defRPr b="1"/>
          </a:pPr>
          <a:r>
            <a:rPr lang="en-US" sz="1400" b="0" kern="1200" dirty="0"/>
            <a:t>4. Legal/Ethical Issue</a:t>
          </a:r>
        </a:p>
        <a:p>
          <a:pPr marL="0" lvl="0" indent="0" algn="l" defTabSz="622300">
            <a:lnSpc>
              <a:spcPct val="90000"/>
            </a:lnSpc>
            <a:spcBef>
              <a:spcPct val="0"/>
            </a:spcBef>
            <a:spcAft>
              <a:spcPct val="35000"/>
            </a:spcAft>
            <a:buNone/>
            <a:defRPr b="1"/>
          </a:pPr>
          <a:r>
            <a:rPr lang="en-US" sz="1400" b="0" kern="1200" dirty="0"/>
            <a:t>5. Diversity</a:t>
          </a:r>
        </a:p>
      </dsp:txBody>
      <dsp:txXfrm>
        <a:off x="14793" y="1123713"/>
        <a:ext cx="2993675" cy="2244915"/>
      </dsp:txXfrm>
    </dsp:sp>
    <dsp:sp modelId="{057E243F-613B-4C22-A4AB-EAE18893FE29}">
      <dsp:nvSpPr>
        <dsp:cNvPr id="0" name=""/>
        <dsp:cNvSpPr/>
      </dsp:nvSpPr>
      <dsp:spPr>
        <a:xfrm>
          <a:off x="92149" y="3039355"/>
          <a:ext cx="2993675" cy="326967"/>
        </a:xfrm>
        <a:prstGeom prst="rect">
          <a:avLst/>
        </a:prstGeom>
        <a:noFill/>
        <a:ln>
          <a:noFill/>
        </a:ln>
        <a:effectLst/>
      </dsp:spPr>
      <dsp:style>
        <a:lnRef idx="0">
          <a:scrgbClr r="0" g="0" b="0"/>
        </a:lnRef>
        <a:fillRef idx="0">
          <a:scrgbClr r="0" g="0" b="0"/>
        </a:fillRef>
        <a:effectRef idx="0">
          <a:scrgbClr r="0" g="0" b="0"/>
        </a:effectRef>
        <a:fontRef idx="minor"/>
      </dsp:style>
    </dsp:sp>
    <dsp:sp modelId="{DFB958A9-2821-4348-8685-3F2ED33589F3}">
      <dsp:nvSpPr>
        <dsp:cNvPr id="0" name=""/>
        <dsp:cNvSpPr/>
      </dsp:nvSpPr>
      <dsp:spPr>
        <a:xfrm>
          <a:off x="3532362" y="0"/>
          <a:ext cx="1047786" cy="859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BEDEE6-4E1D-4357-97B9-7A319A7FFD85}">
      <dsp:nvSpPr>
        <dsp:cNvPr id="0" name=""/>
        <dsp:cNvSpPr/>
      </dsp:nvSpPr>
      <dsp:spPr>
        <a:xfrm>
          <a:off x="3532362" y="1099075"/>
          <a:ext cx="2993675" cy="224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Write verbatim transcript both the client vignette and your responses for each of the 12 videos selected </a:t>
          </a:r>
        </a:p>
        <a:p>
          <a:pPr marL="0" lvl="0" indent="0" algn="l" defTabSz="622300">
            <a:lnSpc>
              <a:spcPct val="90000"/>
            </a:lnSpc>
            <a:spcBef>
              <a:spcPct val="0"/>
            </a:spcBef>
            <a:spcAft>
              <a:spcPct val="35000"/>
            </a:spcAft>
            <a:buNone/>
            <a:defRPr b="1"/>
          </a:pPr>
          <a:endParaRPr lang="en-US" sz="1400" kern="1200" dirty="0"/>
        </a:p>
        <a:p>
          <a:pPr marL="0" lvl="0" indent="0" algn="l" defTabSz="622300">
            <a:lnSpc>
              <a:spcPct val="90000"/>
            </a:lnSpc>
            <a:spcBef>
              <a:spcPct val="0"/>
            </a:spcBef>
            <a:spcAft>
              <a:spcPct val="35000"/>
            </a:spcAft>
            <a:buNone/>
            <a:defRPr b="1"/>
          </a:pPr>
          <a:r>
            <a:rPr lang="en-US" sz="1400" kern="1200" dirty="0"/>
            <a:t>Although only 12 videos/responses are transcribed, </a:t>
          </a:r>
          <a:r>
            <a:rPr lang="en-US" sz="1400" u="sng" kern="1200" dirty="0"/>
            <a:t>all 20 videos/responses must be sent to your CCE committee</a:t>
          </a:r>
          <a:r>
            <a:rPr lang="en-US" sz="1400" b="0" u="none" kern="1200" dirty="0"/>
            <a:t> in one link (create a playlist in </a:t>
          </a:r>
          <a:r>
            <a:rPr lang="en-US" sz="1400" b="0" u="none" kern="1200" dirty="0" err="1">
              <a:hlinkClick xmlns:r="http://schemas.openxmlformats.org/officeDocument/2006/relationships" r:id="" action="ppaction://noaction"/>
            </a:rPr>
            <a:t>SharkMedia</a:t>
          </a:r>
          <a:r>
            <a:rPr lang="en-US" sz="1400" b="0" u="none" kern="1200" dirty="0"/>
            <a:t>)</a:t>
          </a:r>
          <a:endParaRPr lang="en-US" sz="1400" kern="1200" dirty="0"/>
        </a:p>
      </dsp:txBody>
      <dsp:txXfrm>
        <a:off x="3532362" y="1099075"/>
        <a:ext cx="2993675" cy="2247901"/>
      </dsp:txXfrm>
    </dsp:sp>
    <dsp:sp modelId="{009946E6-CEAE-4A5E-86D7-A0C1B3941324}">
      <dsp:nvSpPr>
        <dsp:cNvPr id="0" name=""/>
        <dsp:cNvSpPr/>
      </dsp:nvSpPr>
      <dsp:spPr>
        <a:xfrm>
          <a:off x="3532362" y="3290877"/>
          <a:ext cx="2993675" cy="326967"/>
        </a:xfrm>
        <a:prstGeom prst="rect">
          <a:avLst/>
        </a:prstGeom>
        <a:noFill/>
        <a:ln>
          <a:noFill/>
        </a:ln>
        <a:effectLst/>
      </dsp:spPr>
      <dsp:style>
        <a:lnRef idx="0">
          <a:scrgbClr r="0" g="0" b="0"/>
        </a:lnRef>
        <a:fillRef idx="0">
          <a:scrgbClr r="0" g="0" b="0"/>
        </a:fillRef>
        <a:effectRef idx="0">
          <a:scrgbClr r="0" g="0" b="0"/>
        </a:effectRef>
        <a:fontRef idx="minor"/>
      </dsp:style>
    </dsp:sp>
    <dsp:sp modelId="{15B96486-6188-4F48-A1AA-B8C2F4666802}">
      <dsp:nvSpPr>
        <dsp:cNvPr id="0" name=""/>
        <dsp:cNvSpPr/>
      </dsp:nvSpPr>
      <dsp:spPr>
        <a:xfrm>
          <a:off x="7049931" y="0"/>
          <a:ext cx="1047786" cy="859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8319B4-1965-480F-A9D6-D3E4350A5B10}">
      <dsp:nvSpPr>
        <dsp:cNvPr id="0" name=""/>
        <dsp:cNvSpPr/>
      </dsp:nvSpPr>
      <dsp:spPr>
        <a:xfrm>
          <a:off x="7049931" y="1029965"/>
          <a:ext cx="2993675" cy="224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Complete self-assessment</a:t>
          </a:r>
        </a:p>
        <a:p>
          <a:pPr marL="0" lvl="0" indent="0" algn="l" defTabSz="622300">
            <a:lnSpc>
              <a:spcPct val="90000"/>
            </a:lnSpc>
            <a:spcBef>
              <a:spcPct val="0"/>
            </a:spcBef>
            <a:spcAft>
              <a:spcPct val="35000"/>
            </a:spcAft>
            <a:buNone/>
            <a:defRPr b="1"/>
          </a:pPr>
          <a:r>
            <a:rPr lang="en-US" sz="1400" b="0" kern="1200" dirty="0"/>
            <a:t>Example: </a:t>
          </a:r>
          <a:r>
            <a:rPr lang="en-US" sz="1400" b="0" i="1" kern="1200" dirty="0"/>
            <a:t>Provide a brief (no more than 250 words) self-analysis.  Describe why you selected this recording.  </a:t>
          </a:r>
        </a:p>
        <a:p>
          <a:pPr marL="0" lvl="0" indent="0" algn="l" defTabSz="622300">
            <a:lnSpc>
              <a:spcPct val="90000"/>
            </a:lnSpc>
            <a:spcBef>
              <a:spcPct val="0"/>
            </a:spcBef>
            <a:spcAft>
              <a:spcPct val="35000"/>
            </a:spcAft>
            <a:buNone/>
            <a:defRPr b="1"/>
          </a:pPr>
          <a:r>
            <a:rPr lang="en-US" sz="1400" b="0" i="1" kern="1200" dirty="0"/>
            <a:t>If you would like to include additional dialogue [demonstrating your approach] with the client in the video, you may do so here.   </a:t>
          </a:r>
        </a:p>
        <a:p>
          <a:pPr marL="0" lvl="0" indent="0" algn="l" defTabSz="622300">
            <a:lnSpc>
              <a:spcPct val="90000"/>
            </a:lnSpc>
            <a:spcBef>
              <a:spcPct val="0"/>
            </a:spcBef>
            <a:spcAft>
              <a:spcPct val="35000"/>
            </a:spcAft>
            <a:buNone/>
            <a:defRPr b="1"/>
          </a:pPr>
          <a:endParaRPr lang="en-US" sz="1400" b="0" i="1" kern="1200" dirty="0"/>
        </a:p>
        <a:p>
          <a:pPr marL="0" lvl="0" indent="0" algn="l" defTabSz="622300">
            <a:lnSpc>
              <a:spcPct val="90000"/>
            </a:lnSpc>
            <a:spcBef>
              <a:spcPct val="0"/>
            </a:spcBef>
            <a:spcAft>
              <a:spcPct val="35000"/>
            </a:spcAft>
            <a:buNone/>
            <a:defRPr b="1"/>
          </a:pPr>
          <a:r>
            <a:rPr lang="en-US" sz="1400" b="0" i="1" kern="1200" dirty="0"/>
            <a:t>If there is anything you would have done differently, please note what that would have been here)</a:t>
          </a:r>
          <a:endParaRPr lang="en-US" sz="1400" b="0" kern="1200" dirty="0"/>
        </a:p>
      </dsp:txBody>
      <dsp:txXfrm>
        <a:off x="7049931" y="1029965"/>
        <a:ext cx="2993675" cy="2244915"/>
      </dsp:txXfrm>
    </dsp:sp>
    <dsp:sp modelId="{294C2D1D-6C92-4E51-A778-0C58B7356A4B}">
      <dsp:nvSpPr>
        <dsp:cNvPr id="0" name=""/>
        <dsp:cNvSpPr/>
      </dsp:nvSpPr>
      <dsp:spPr>
        <a:xfrm>
          <a:off x="6864802" y="3290479"/>
          <a:ext cx="2993675" cy="3269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BDC2F-48E4-4116-9B6D-21CFC6B54276}">
      <dsp:nvSpPr>
        <dsp:cNvPr id="0" name=""/>
        <dsp:cNvSpPr/>
      </dsp:nvSpPr>
      <dsp:spPr>
        <a:xfrm>
          <a:off x="298879" y="57"/>
          <a:ext cx="3435984" cy="2061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Provide simple responses – there will be space on your </a:t>
          </a:r>
          <a:r>
            <a:rPr lang="en-US" sz="1400" b="1" kern="1200"/>
            <a:t>CCE Self-Assessment and Transcript Form </a:t>
          </a:r>
          <a:r>
            <a:rPr lang="en-US" sz="1400" kern="1200"/>
            <a:t>to provide more information</a:t>
          </a:r>
        </a:p>
      </dsp:txBody>
      <dsp:txXfrm>
        <a:off x="298879" y="57"/>
        <a:ext cx="3435984" cy="2061590"/>
      </dsp:txXfrm>
    </dsp:sp>
    <dsp:sp modelId="{A722259F-C12A-4BEF-A05B-E13718032FB0}">
      <dsp:nvSpPr>
        <dsp:cNvPr id="0" name=""/>
        <dsp:cNvSpPr/>
      </dsp:nvSpPr>
      <dsp:spPr>
        <a:xfrm>
          <a:off x="4078463" y="57"/>
          <a:ext cx="3435984" cy="2061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Provide context in your responses if you think it will help</a:t>
          </a:r>
        </a:p>
      </dsp:txBody>
      <dsp:txXfrm>
        <a:off x="4078463" y="57"/>
        <a:ext cx="3435984" cy="2061590"/>
      </dsp:txXfrm>
    </dsp:sp>
    <dsp:sp modelId="{6E4E461C-81A6-4A7F-BC47-6284AEDD7499}">
      <dsp:nvSpPr>
        <dsp:cNvPr id="0" name=""/>
        <dsp:cNvSpPr/>
      </dsp:nvSpPr>
      <dsp:spPr>
        <a:xfrm>
          <a:off x="7858046" y="57"/>
          <a:ext cx="3435984" cy="2061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Use approach-specific language/responses when possible, etc.</a:t>
          </a:r>
        </a:p>
      </dsp:txBody>
      <dsp:txXfrm>
        <a:off x="7858046" y="57"/>
        <a:ext cx="3435984" cy="2061590"/>
      </dsp:txXfrm>
    </dsp:sp>
    <dsp:sp modelId="{59876BC4-616E-43D5-B77D-CDDE3489CA6D}">
      <dsp:nvSpPr>
        <dsp:cNvPr id="0" name=""/>
        <dsp:cNvSpPr/>
      </dsp:nvSpPr>
      <dsp:spPr>
        <a:xfrm>
          <a:off x="298879" y="2405247"/>
          <a:ext cx="3435984" cy="20615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Know “where you’re going” with your responses (e.g., a therapeutic frame) but don’t feel like your response has to address that (again, you may provide this information in your </a:t>
          </a:r>
          <a:r>
            <a:rPr lang="en-US" sz="1400" b="1" kern="1200"/>
            <a:t>CCE Self-Assessment and Transcript Form)</a:t>
          </a:r>
          <a:endParaRPr lang="en-US" sz="1400" kern="1200"/>
        </a:p>
      </dsp:txBody>
      <dsp:txXfrm>
        <a:off x="298879" y="2405247"/>
        <a:ext cx="3435984" cy="2061590"/>
      </dsp:txXfrm>
    </dsp:sp>
    <dsp:sp modelId="{777CF5B6-2340-454C-A455-7323433E543E}">
      <dsp:nvSpPr>
        <dsp:cNvPr id="0" name=""/>
        <dsp:cNvSpPr/>
      </dsp:nvSpPr>
      <dsp:spPr>
        <a:xfrm>
          <a:off x="4078463" y="2405247"/>
          <a:ext cx="3435984" cy="20615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Review your Theravue / Skillsetter recordings with your supervisor and get feedback (remember they can’t help you with written portion of exam- CCE document of CCE self-Assessment and Transcript Form), but you may discuss your case, your Theravue / Skillsetter recordings, and PowerPoint slides for oral defense with them.</a:t>
          </a:r>
        </a:p>
      </dsp:txBody>
      <dsp:txXfrm>
        <a:off x="4078463" y="2405247"/>
        <a:ext cx="3435984" cy="2061590"/>
      </dsp:txXfrm>
    </dsp:sp>
    <dsp:sp modelId="{FED8F6DC-ACF0-4844-B910-8338763BA29A}">
      <dsp:nvSpPr>
        <dsp:cNvPr id="0" name=""/>
        <dsp:cNvSpPr/>
      </dsp:nvSpPr>
      <dsp:spPr>
        <a:xfrm>
          <a:off x="7858046" y="2405247"/>
          <a:ext cx="3435984" cy="2061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Practice, practice, practice on Theravue / Skillsetter. Time yourself to ensure you will be able to complete 20 video responses (with re-recording, bathroom breaks, etc.) within the three-hour time limit.</a:t>
          </a:r>
        </a:p>
      </dsp:txBody>
      <dsp:txXfrm>
        <a:off x="7858046" y="2405247"/>
        <a:ext cx="3435984" cy="2061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58D7-65D8-4AF2-95B8-666096BE1669}">
      <dsp:nvSpPr>
        <dsp:cNvPr id="0" name=""/>
        <dsp:cNvSpPr/>
      </dsp:nvSpPr>
      <dsp:spPr>
        <a:xfrm>
          <a:off x="1383487" y="0"/>
          <a:ext cx="7291425" cy="40507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FACTS</a:t>
          </a:r>
          <a:r>
            <a:rPr lang="en-US" sz="3300" kern="1200"/>
            <a:t>:</a:t>
          </a:r>
        </a:p>
        <a:p>
          <a:pPr marL="228600" lvl="1" indent="-228600" algn="l" defTabSz="1155700">
            <a:lnSpc>
              <a:spcPct val="90000"/>
            </a:lnSpc>
            <a:spcBef>
              <a:spcPct val="0"/>
            </a:spcBef>
            <a:spcAft>
              <a:spcPct val="15000"/>
            </a:spcAft>
            <a:buChar char="•"/>
          </a:pPr>
          <a:r>
            <a:rPr lang="en-US" sz="2600" kern="1200" dirty="0"/>
            <a:t>You may present a case where sessions were conducted in a language other than English.</a:t>
          </a:r>
        </a:p>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r>
            <a:rPr lang="en-US" sz="2600" kern="1200" dirty="0"/>
            <a:t>Prior to the implementation of </a:t>
          </a:r>
          <a:r>
            <a:rPr lang="en-US" sz="2600" kern="1200" dirty="0" err="1"/>
            <a:t>Theravue</a:t>
          </a:r>
          <a:r>
            <a:rPr lang="en-US" sz="2600" kern="1200" dirty="0"/>
            <a:t> / </a:t>
          </a:r>
          <a:r>
            <a:rPr lang="en-US" sz="2600" kern="1200" dirty="0" err="1"/>
            <a:t>Skillsetter</a:t>
          </a:r>
          <a:r>
            <a:rPr lang="en-US" sz="2600" kern="1200" dirty="0"/>
            <a:t>, students were required to translate taped sessions. This is no longer an issue. </a:t>
          </a:r>
        </a:p>
      </dsp:txBody>
      <dsp:txXfrm>
        <a:off x="1502131" y="118644"/>
        <a:ext cx="7054137" cy="3813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76849-EB15-407D-97DF-AD9280B97EA4}">
      <dsp:nvSpPr>
        <dsp:cNvPr id="0" name=""/>
        <dsp:cNvSpPr/>
      </dsp:nvSpPr>
      <dsp:spPr>
        <a:xfrm>
          <a:off x="0" y="441"/>
          <a:ext cx="10058399" cy="10334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317F4-C27E-4DD4-8732-67BAF756A8D3}">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057DD9-3424-41FB-B79F-752037FCAB10}">
      <dsp:nvSpPr>
        <dsp:cNvPr id="0" name=""/>
        <dsp:cNvSpPr/>
      </dsp:nvSpPr>
      <dsp:spPr>
        <a:xfrm>
          <a:off x="1193597" y="441"/>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800100">
            <a:lnSpc>
              <a:spcPct val="100000"/>
            </a:lnSpc>
            <a:spcBef>
              <a:spcPct val="0"/>
            </a:spcBef>
            <a:spcAft>
              <a:spcPct val="35000"/>
            </a:spcAft>
            <a:buNone/>
          </a:pPr>
          <a:r>
            <a:rPr lang="en-US" sz="1800" kern="1200"/>
            <a:t>“It’s simply not as insanely stressful as everyone says. Start early and be persistent and it will be just fine.”</a:t>
          </a:r>
        </a:p>
      </dsp:txBody>
      <dsp:txXfrm>
        <a:off x="1193597" y="441"/>
        <a:ext cx="8864802" cy="1033417"/>
      </dsp:txXfrm>
    </dsp:sp>
    <dsp:sp modelId="{326B8C89-EE45-4984-97A9-8F786247390A}">
      <dsp:nvSpPr>
        <dsp:cNvPr id="0" name=""/>
        <dsp:cNvSpPr/>
      </dsp:nvSpPr>
      <dsp:spPr>
        <a:xfrm>
          <a:off x="0" y="1292213"/>
          <a:ext cx="10058399" cy="10334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9FB2F-9C55-4118-B5F5-40B7B4D0A842}">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505729-3F4E-4A3C-BF58-72B10814A7DF}">
      <dsp:nvSpPr>
        <dsp:cNvPr id="0" name=""/>
        <dsp:cNvSpPr/>
      </dsp:nvSpPr>
      <dsp:spPr>
        <a:xfrm>
          <a:off x="1193597" y="1292213"/>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800100">
            <a:lnSpc>
              <a:spcPct val="100000"/>
            </a:lnSpc>
            <a:spcBef>
              <a:spcPct val="0"/>
            </a:spcBef>
            <a:spcAft>
              <a:spcPct val="35000"/>
            </a:spcAft>
            <a:buNone/>
          </a:pPr>
          <a:r>
            <a:rPr lang="en-US" sz="1800" kern="1200"/>
            <a:t>“I wish I would have known that I was not going to be grilled during the questions/discussion portion of the CCE presentation. It would have reduced a lot of anxiety to know how conversational [the Q&amp;A part of the meeting] would be.”</a:t>
          </a:r>
        </a:p>
      </dsp:txBody>
      <dsp:txXfrm>
        <a:off x="1193597" y="1292213"/>
        <a:ext cx="8864802" cy="1033417"/>
      </dsp:txXfrm>
    </dsp:sp>
    <dsp:sp modelId="{1F83861A-96A3-44B3-BBDD-E8F727A50EF9}">
      <dsp:nvSpPr>
        <dsp:cNvPr id="0" name=""/>
        <dsp:cNvSpPr/>
      </dsp:nvSpPr>
      <dsp:spPr>
        <a:xfrm>
          <a:off x="0" y="2583985"/>
          <a:ext cx="10058399" cy="10334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2A32E-FF36-4F18-A18F-2D8CD44DAB1C}">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CF74C7-8E2B-4AF2-9FC6-7023C8667A59}">
      <dsp:nvSpPr>
        <dsp:cNvPr id="0" name=""/>
        <dsp:cNvSpPr/>
      </dsp:nvSpPr>
      <dsp:spPr>
        <a:xfrm>
          <a:off x="1193597" y="2583985"/>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800100">
            <a:lnSpc>
              <a:spcPct val="100000"/>
            </a:lnSpc>
            <a:spcBef>
              <a:spcPct val="0"/>
            </a:spcBef>
            <a:spcAft>
              <a:spcPct val="35000"/>
            </a:spcAft>
            <a:buNone/>
          </a:pPr>
          <a:r>
            <a:rPr lang="en-US" sz="1800" kern="1200"/>
            <a:t>“[I wish I would have known] that it is </a:t>
          </a:r>
          <a:r>
            <a:rPr lang="en-US" sz="1800" b="1" kern="1200"/>
            <a:t>acceptable</a:t>
          </a:r>
          <a:r>
            <a:rPr lang="en-US" sz="1800" kern="1200"/>
            <a:t> to use an integrative model of treatment. If it wasn’t, then all cases from [my clinic] would have failed, and this is not the case.”</a:t>
          </a:r>
        </a:p>
      </dsp:txBody>
      <dsp:txXfrm>
        <a:off x="1193597" y="2583985"/>
        <a:ext cx="8864802" cy="10334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8DB6C-BAB5-4A49-A8BB-5BA9AB1D7B82}"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38D7A-7A9E-4F38-BE74-0695A0C23D35}" type="slidenum">
              <a:rPr lang="en-US" smtClean="0"/>
              <a:t>‹#›</a:t>
            </a:fld>
            <a:endParaRPr lang="en-US"/>
          </a:p>
        </p:txBody>
      </p:sp>
    </p:spTree>
    <p:extLst>
      <p:ext uri="{BB962C8B-B14F-4D97-AF65-F5344CB8AC3E}">
        <p14:creationId xmlns:p14="http://schemas.microsoft.com/office/powerpoint/2010/main" val="131014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2</a:t>
            </a:fld>
            <a:endParaRPr lang="en-US" dirty="0"/>
          </a:p>
        </p:txBody>
      </p:sp>
    </p:spTree>
    <p:extLst>
      <p:ext uri="{BB962C8B-B14F-4D97-AF65-F5344CB8AC3E}">
        <p14:creationId xmlns:p14="http://schemas.microsoft.com/office/powerpoint/2010/main" val="212130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committee members, we see your written document as a proxy for your chart. If your CCE document has significant gaps in information or is not written commensurate with your doctoral-level training, we will assume the same gaps or problems are present in your BPS reports, evaluations, and progress notes. </a:t>
            </a:r>
          </a:p>
        </p:txBody>
      </p:sp>
      <p:sp>
        <p:nvSpPr>
          <p:cNvPr id="4" name="Slide Number Placeholder 3"/>
          <p:cNvSpPr>
            <a:spLocks noGrp="1"/>
          </p:cNvSpPr>
          <p:nvPr>
            <p:ph type="sldNum" sz="quarter" idx="10"/>
          </p:nvPr>
        </p:nvSpPr>
        <p:spPr/>
        <p:txBody>
          <a:bodyPr/>
          <a:lstStyle/>
          <a:p>
            <a:fld id="{EC738D7A-7A9E-4F38-BE74-0695A0C23D35}" type="slidenum">
              <a:rPr lang="en-US" smtClean="0"/>
              <a:t>19</a:t>
            </a:fld>
            <a:endParaRPr lang="en-US" dirty="0"/>
          </a:p>
        </p:txBody>
      </p:sp>
    </p:spTree>
    <p:extLst>
      <p:ext uri="{BB962C8B-B14F-4D97-AF65-F5344CB8AC3E}">
        <p14:creationId xmlns:p14="http://schemas.microsoft.com/office/powerpoint/2010/main" val="223537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738D7A-7A9E-4F38-BE74-0695A0C23D35}" type="slidenum">
              <a:rPr lang="en-US" smtClean="0"/>
              <a:t>20</a:t>
            </a:fld>
            <a:endParaRPr lang="en-US" dirty="0"/>
          </a:p>
        </p:txBody>
      </p:sp>
    </p:spTree>
    <p:extLst>
      <p:ext uri="{BB962C8B-B14F-4D97-AF65-F5344CB8AC3E}">
        <p14:creationId xmlns:p14="http://schemas.microsoft.com/office/powerpoint/2010/main" val="20865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 all elements of the CCE tie together nicely. </a:t>
            </a:r>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21</a:t>
            </a:fld>
            <a:endParaRPr lang="en-US" dirty="0"/>
          </a:p>
        </p:txBody>
      </p:sp>
    </p:spTree>
    <p:extLst>
      <p:ext uri="{BB962C8B-B14F-4D97-AF65-F5344CB8AC3E}">
        <p14:creationId xmlns:p14="http://schemas.microsoft.com/office/powerpoint/2010/main" val="57105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discussed the criteria for a “passing” CCE,</a:t>
            </a:r>
            <a:r>
              <a:rPr lang="en-US" baseline="0" dirty="0"/>
              <a:t> but you might be wondering how students generally fail the CCE. </a:t>
            </a:r>
          </a:p>
          <a:p>
            <a:endParaRPr lang="en-US" baseline="0" dirty="0"/>
          </a:p>
          <a:p>
            <a:r>
              <a:rPr lang="en-US" sz="1200" kern="1200" dirty="0">
                <a:solidFill>
                  <a:schemeClr val="tx1"/>
                </a:solidFill>
                <a:effectLst/>
                <a:latin typeface="+mn-lt"/>
                <a:ea typeface="+mn-ea"/>
                <a:cs typeface="+mn-cs"/>
              </a:rPr>
              <a:t>Generally marginal or low performance across many or all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Overlooking “fatal flaws” such as risk of suicide or self-injury, child or elder abuse, etc. or other major ethical issues; must note “critical incidents” and their management in document, presentation and be prepared to discuss in Q &amp; A; state clearly if there were no such incidents</a:t>
            </a:r>
          </a:p>
          <a:p>
            <a:r>
              <a:rPr lang="en-US" sz="1200" kern="1200" dirty="0">
                <a:solidFill>
                  <a:schemeClr val="tx1"/>
                </a:solidFill>
                <a:effectLst/>
                <a:latin typeface="+mn-lt"/>
                <a:ea typeface="+mn-ea"/>
                <a:cs typeface="+mn-cs"/>
              </a:rPr>
              <a:t>	Egregious errors in assessment and diagnosis that influence case conceptualization, treatment planning, and interventions (steps taken to minimize impact of diagnostic disagreements in CCE, but not sure how this would apply to serious diagnostic errors); “missing glaring diagnostic info that impacts entire case &amp; you cannot consider the info within the context of the exam to adjust their thinking”</a:t>
            </a:r>
          </a:p>
          <a:p>
            <a:r>
              <a:rPr lang="en-US" sz="1200" kern="1200" dirty="0">
                <a:solidFill>
                  <a:schemeClr val="tx1"/>
                </a:solidFill>
                <a:effectLst/>
                <a:latin typeface="+mn-lt"/>
                <a:ea typeface="+mn-ea"/>
                <a:cs typeface="+mn-cs"/>
              </a:rPr>
              <a:t>	“Avoid assessments you don’t know well.”  If you chose to use them, you should have learned about them, practiced, sought supervision, etc. at the time that you used them.  </a:t>
            </a:r>
          </a:p>
          <a:p>
            <a:r>
              <a:rPr lang="en-US" sz="1200" kern="1200" dirty="0">
                <a:solidFill>
                  <a:schemeClr val="tx1"/>
                </a:solidFill>
                <a:effectLst/>
                <a:latin typeface="+mn-lt"/>
                <a:ea typeface="+mn-ea"/>
                <a:cs typeface="+mn-cs"/>
              </a:rPr>
              <a:t>	Poorly written document (not just grammar, spelling,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but failure to include relevant information or clearly explain important parts of the document so committee is unclear about what was done and/or why)</a:t>
            </a:r>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24</a:t>
            </a:fld>
            <a:endParaRPr lang="en-US"/>
          </a:p>
        </p:txBody>
      </p:sp>
    </p:spTree>
    <p:extLst>
      <p:ext uri="{BB962C8B-B14F-4D97-AF65-F5344CB8AC3E}">
        <p14:creationId xmlns:p14="http://schemas.microsoft.com/office/powerpoint/2010/main" val="403460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26</a:t>
            </a:fld>
            <a:endParaRPr lang="en-US"/>
          </a:p>
        </p:txBody>
      </p:sp>
    </p:spTree>
    <p:extLst>
      <p:ext uri="{BB962C8B-B14F-4D97-AF65-F5344CB8AC3E}">
        <p14:creationId xmlns:p14="http://schemas.microsoft.com/office/powerpoint/2010/main" val="160354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31</a:t>
            </a:fld>
            <a:endParaRPr lang="en-US"/>
          </a:p>
        </p:txBody>
      </p:sp>
    </p:spTree>
    <p:extLst>
      <p:ext uri="{BB962C8B-B14F-4D97-AF65-F5344CB8AC3E}">
        <p14:creationId xmlns:p14="http://schemas.microsoft.com/office/powerpoint/2010/main" val="194035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35</a:t>
            </a:fld>
            <a:endParaRPr lang="en-US"/>
          </a:p>
        </p:txBody>
      </p:sp>
    </p:spTree>
    <p:extLst>
      <p:ext uri="{BB962C8B-B14F-4D97-AF65-F5344CB8AC3E}">
        <p14:creationId xmlns:p14="http://schemas.microsoft.com/office/powerpoint/2010/main" val="3274805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738D7A-7A9E-4F38-BE74-0695A0C23D35}" type="slidenum">
              <a:rPr lang="en-US" smtClean="0"/>
              <a:t>39</a:t>
            </a:fld>
            <a:endParaRPr lang="en-US"/>
          </a:p>
        </p:txBody>
      </p:sp>
    </p:spTree>
    <p:extLst>
      <p:ext uri="{BB962C8B-B14F-4D97-AF65-F5344CB8AC3E}">
        <p14:creationId xmlns:p14="http://schemas.microsoft.com/office/powerpoint/2010/main" val="90675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fail quota. The faculty would love nothing more than to have a 100% pass rate.  </a:t>
            </a:r>
          </a:p>
        </p:txBody>
      </p:sp>
      <p:sp>
        <p:nvSpPr>
          <p:cNvPr id="4" name="Slide Number Placeholder 3"/>
          <p:cNvSpPr>
            <a:spLocks noGrp="1"/>
          </p:cNvSpPr>
          <p:nvPr>
            <p:ph type="sldNum" sz="quarter" idx="10"/>
          </p:nvPr>
        </p:nvSpPr>
        <p:spPr/>
        <p:txBody>
          <a:bodyPr/>
          <a:lstStyle/>
          <a:p>
            <a:fld id="{EC738D7A-7A9E-4F38-BE74-0695A0C23D35}" type="slidenum">
              <a:rPr lang="en-US" smtClean="0"/>
              <a:t>40</a:t>
            </a:fld>
            <a:endParaRPr lang="en-US"/>
          </a:p>
        </p:txBody>
      </p:sp>
    </p:spTree>
    <p:extLst>
      <p:ext uri="{BB962C8B-B14F-4D97-AF65-F5344CB8AC3E}">
        <p14:creationId xmlns:p14="http://schemas.microsoft.com/office/powerpoint/2010/main" val="188484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Competency Exam</a:t>
            </a:r>
            <a:r>
              <a:rPr lang="en-US" baseline="0" dirty="0"/>
              <a:t> assesses students’ competency in three main areas, plus a smaller set of profession-wide competencies. </a:t>
            </a:r>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4</a:t>
            </a:fld>
            <a:endParaRPr lang="en-US" dirty="0"/>
          </a:p>
        </p:txBody>
      </p:sp>
    </p:spTree>
    <p:extLst>
      <p:ext uri="{BB962C8B-B14F-4D97-AF65-F5344CB8AC3E}">
        <p14:creationId xmlns:p14="http://schemas.microsoft.com/office/powerpoint/2010/main" val="205751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8D7A-7A9E-4F38-BE74-0695A0C23D35}" type="slidenum">
              <a:rPr lang="en-US" smtClean="0"/>
              <a:t>7</a:t>
            </a:fld>
            <a:endParaRPr lang="en-US" dirty="0"/>
          </a:p>
        </p:txBody>
      </p:sp>
    </p:spTree>
    <p:extLst>
      <p:ext uri="{BB962C8B-B14F-4D97-AF65-F5344CB8AC3E}">
        <p14:creationId xmlns:p14="http://schemas.microsoft.com/office/powerpoint/2010/main" val="116953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13</a:t>
            </a:fld>
            <a:endParaRPr lang="en-US" dirty="0"/>
          </a:p>
        </p:txBody>
      </p:sp>
    </p:spTree>
    <p:extLst>
      <p:ext uri="{BB962C8B-B14F-4D97-AF65-F5344CB8AC3E}">
        <p14:creationId xmlns:p14="http://schemas.microsoft.com/office/powerpoint/2010/main" val="273805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14</a:t>
            </a:fld>
            <a:endParaRPr lang="en-US" dirty="0"/>
          </a:p>
        </p:txBody>
      </p:sp>
    </p:spTree>
    <p:extLst>
      <p:ext uri="{BB962C8B-B14F-4D97-AF65-F5344CB8AC3E}">
        <p14:creationId xmlns:p14="http://schemas.microsoft.com/office/powerpoint/2010/main" val="66209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15</a:t>
            </a:fld>
            <a:endParaRPr lang="en-US" dirty="0"/>
          </a:p>
        </p:txBody>
      </p:sp>
    </p:spTree>
    <p:extLst>
      <p:ext uri="{BB962C8B-B14F-4D97-AF65-F5344CB8AC3E}">
        <p14:creationId xmlns:p14="http://schemas.microsoft.com/office/powerpoint/2010/main" val="307360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8D7A-7A9E-4F38-BE74-0695A0C23D35}" type="slidenum">
              <a:rPr lang="en-US" smtClean="0"/>
              <a:t>16</a:t>
            </a:fld>
            <a:endParaRPr lang="en-US" dirty="0"/>
          </a:p>
        </p:txBody>
      </p:sp>
    </p:spTree>
    <p:extLst>
      <p:ext uri="{BB962C8B-B14F-4D97-AF65-F5344CB8AC3E}">
        <p14:creationId xmlns:p14="http://schemas.microsoft.com/office/powerpoint/2010/main" val="301693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Alternate Assessment Plan was developed for students whose site/supervisors discourage assessment (measures) or when administering such measures is contraindicated for the client. </a:t>
            </a:r>
          </a:p>
        </p:txBody>
      </p:sp>
      <p:sp>
        <p:nvSpPr>
          <p:cNvPr id="4" name="Slide Number Placeholder 3"/>
          <p:cNvSpPr>
            <a:spLocks noGrp="1"/>
          </p:cNvSpPr>
          <p:nvPr>
            <p:ph type="sldNum" sz="quarter" idx="10"/>
          </p:nvPr>
        </p:nvSpPr>
        <p:spPr/>
        <p:txBody>
          <a:bodyPr/>
          <a:lstStyle/>
          <a:p>
            <a:fld id="{EC738D7A-7A9E-4F38-BE74-0695A0C23D35}" type="slidenum">
              <a:rPr lang="en-US" smtClean="0"/>
              <a:t>17</a:t>
            </a:fld>
            <a:endParaRPr lang="en-US" dirty="0"/>
          </a:p>
        </p:txBody>
      </p:sp>
    </p:spTree>
    <p:extLst>
      <p:ext uri="{BB962C8B-B14F-4D97-AF65-F5344CB8AC3E}">
        <p14:creationId xmlns:p14="http://schemas.microsoft.com/office/powerpoint/2010/main" val="400800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Capitalized</a:t>
            </a:r>
            <a:r>
              <a:rPr lang="en-US" sz="1200" kern="1200" baseline="0" dirty="0">
                <a:solidFill>
                  <a:schemeClr val="tx1"/>
                </a:solidFill>
                <a:effectLst/>
                <a:latin typeface="+mn-lt"/>
                <a:ea typeface="+mn-ea"/>
                <a:cs typeface="+mn-cs"/>
              </a:rPr>
              <a:t> elements refer to competency areas and specific items as denoted on the CCE Rating Form.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738D7A-7A9E-4F38-BE74-0695A0C23D35}" type="slidenum">
              <a:rPr lang="en-US" smtClean="0"/>
              <a:t>18</a:t>
            </a:fld>
            <a:endParaRPr lang="en-US" dirty="0"/>
          </a:p>
        </p:txBody>
      </p:sp>
    </p:spTree>
    <p:extLst>
      <p:ext uri="{BB962C8B-B14F-4D97-AF65-F5344CB8AC3E}">
        <p14:creationId xmlns:p14="http://schemas.microsoft.com/office/powerpoint/2010/main" val="14622096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3/16/2023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3/16/2023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3/16/2023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s://psychology.nova.edu/students/current-student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edu.theravue.com/theravue" TargetMode="External"/><Relationship Id="rId5" Type="http://schemas.microsoft.com/office/2007/relationships/hdphoto" Target="../media/hdphoto2.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sychology.nova.edu/students/current-studen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microsoft.com/office/2007/relationships/hdphoto" Target="../media/hdphoto2.wdp"/><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amera in bag">
            <a:extLst>
              <a:ext uri="{FF2B5EF4-FFF2-40B4-BE49-F238E27FC236}">
                <a16:creationId xmlns:a16="http://schemas.microsoft.com/office/drawing/2014/main" id="{AD43F2FA-EF99-4A48-AB56-C09112030634}"/>
              </a:ext>
            </a:extLst>
          </p:cNvPr>
          <p:cNvPicPr>
            <a:picLocks noChangeAspect="1"/>
          </p:cNvPicPr>
          <p:nvPr/>
        </p:nvPicPr>
        <p:blipFill rotWithShape="1">
          <a:blip r:embed="rId2"/>
          <a:srcRect t="4182" b="11232"/>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51560" y="1432223"/>
            <a:ext cx="9966960" cy="3035808"/>
          </a:xfrm>
        </p:spPr>
        <p:txBody>
          <a:bodyPr anchor="b">
            <a:normAutofit/>
          </a:bodyPr>
          <a:lstStyle/>
          <a:p>
            <a:r>
              <a:rPr lang="en-US">
                <a:solidFill>
                  <a:srgbClr val="FFFFFF"/>
                </a:solidFill>
              </a:rPr>
              <a:t>Student CCE Brown Bag</a:t>
            </a:r>
          </a:p>
        </p:txBody>
      </p:sp>
      <p:sp>
        <p:nvSpPr>
          <p:cNvPr id="3" name="Subtitle 2"/>
          <p:cNvSpPr>
            <a:spLocks noGrp="1"/>
          </p:cNvSpPr>
          <p:nvPr>
            <p:ph type="subTitle" idx="1"/>
          </p:nvPr>
        </p:nvSpPr>
        <p:spPr>
          <a:xfrm>
            <a:off x="901682" y="4890853"/>
            <a:ext cx="8536608" cy="1069848"/>
          </a:xfrm>
        </p:spPr>
        <p:txBody>
          <a:bodyPr>
            <a:normAutofit/>
          </a:bodyPr>
          <a:lstStyle/>
          <a:p>
            <a:r>
              <a:rPr lang="en-US" sz="2800" b="1" dirty="0">
                <a:solidFill>
                  <a:srgbClr val="FFFFFF"/>
                </a:solidFill>
              </a:rPr>
              <a:t>The Nuts and Bolts of Preparing for Your CCE</a:t>
            </a:r>
          </a:p>
        </p:txBody>
      </p:sp>
    </p:spTree>
    <p:extLst>
      <p:ext uri="{BB962C8B-B14F-4D97-AF65-F5344CB8AC3E}">
        <p14:creationId xmlns:p14="http://schemas.microsoft.com/office/powerpoint/2010/main" val="22247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E29CC-DC24-4EA2-B2A8-9A4F8DC3B599}"/>
              </a:ext>
            </a:extLst>
          </p:cNvPr>
          <p:cNvSpPr>
            <a:spLocks noGrp="1"/>
          </p:cNvSpPr>
          <p:nvPr>
            <p:ph type="title"/>
          </p:nvPr>
        </p:nvSpPr>
        <p:spPr>
          <a:xfrm>
            <a:off x="1069848" y="26506"/>
            <a:ext cx="10058400" cy="1344301"/>
          </a:xfrm>
        </p:spPr>
        <p:txBody>
          <a:bodyPr/>
          <a:lstStyle/>
          <a:p>
            <a:r>
              <a:rPr lang="en-US" dirty="0"/>
              <a:t>Checklist (Appendix B)</a:t>
            </a:r>
          </a:p>
        </p:txBody>
      </p:sp>
      <p:sp>
        <p:nvSpPr>
          <p:cNvPr id="5" name="Content Placeholder 4">
            <a:extLst>
              <a:ext uri="{FF2B5EF4-FFF2-40B4-BE49-F238E27FC236}">
                <a16:creationId xmlns:a16="http://schemas.microsoft.com/office/drawing/2014/main" id="{92B3694B-179B-4F0D-B28F-CFE8794520F9}"/>
              </a:ext>
            </a:extLst>
          </p:cNvPr>
          <p:cNvSpPr>
            <a:spLocks noGrp="1"/>
          </p:cNvSpPr>
          <p:nvPr>
            <p:ph sz="half" idx="1"/>
          </p:nvPr>
        </p:nvSpPr>
        <p:spPr>
          <a:xfrm>
            <a:off x="374754" y="1404733"/>
            <a:ext cx="5449974" cy="5453267"/>
          </a:xfrm>
        </p:spPr>
        <p:txBody>
          <a:bodyPr>
            <a:normAutofit fontScale="25000" lnSpcReduction="20000"/>
          </a:bodyPr>
          <a:lstStyle/>
          <a:p>
            <a:r>
              <a:rPr lang="en-US" sz="6400" dirty="0"/>
              <a:t>Guidelines are posted:</a:t>
            </a:r>
          </a:p>
          <a:p>
            <a:pPr lvl="1"/>
            <a:r>
              <a:rPr lang="en-US" sz="6200" dirty="0">
                <a:hlinkClick r:id="rId2"/>
              </a:rPr>
              <a:t>https://psychology.nova.edu/students/current-students.html</a:t>
            </a:r>
            <a:endParaRPr lang="en-US" sz="6200" dirty="0"/>
          </a:p>
          <a:p>
            <a:r>
              <a:rPr lang="en-US" sz="6400" dirty="0"/>
              <a:t>Eligibility clearance from Clinical Training Office in form of CCE committee request form- coming soon – Look out for email.</a:t>
            </a:r>
          </a:p>
          <a:p>
            <a:r>
              <a:rPr lang="en-US" sz="6400" dirty="0"/>
              <a:t>Contact faculty members to arrange for an oral exam date. See Appendix E in CCE Guidelines for a list of faculty info. </a:t>
            </a:r>
            <a:r>
              <a:rPr lang="en-US" sz="6400" b="1" dirty="0"/>
              <a:t>(Earliest three weeks after </a:t>
            </a:r>
            <a:r>
              <a:rPr lang="en-US" sz="6400" b="1" dirty="0" err="1"/>
              <a:t>Theravue</a:t>
            </a:r>
            <a:r>
              <a:rPr lang="en-US" sz="6400" b="1" dirty="0"/>
              <a:t> / </a:t>
            </a:r>
            <a:r>
              <a:rPr lang="en-US" sz="6400" b="1" dirty="0" err="1"/>
              <a:t>Skillsetter</a:t>
            </a:r>
            <a:r>
              <a:rPr lang="en-US" sz="6400" b="1" dirty="0"/>
              <a:t> Exam</a:t>
            </a:r>
            <a:r>
              <a:rPr lang="en-US" sz="6400" b="1" baseline="30000" dirty="0"/>
              <a:t> </a:t>
            </a:r>
            <a:r>
              <a:rPr lang="en-US" sz="6400" b="1" dirty="0"/>
              <a:t>– 10 days prior to end of Fall semester)</a:t>
            </a:r>
          </a:p>
          <a:p>
            <a:r>
              <a:rPr lang="en-US" sz="6400" dirty="0"/>
              <a:t>Complete </a:t>
            </a:r>
            <a:r>
              <a:rPr lang="en-US" sz="6400" dirty="0" err="1"/>
              <a:t>Theravue</a:t>
            </a:r>
            <a:r>
              <a:rPr lang="en-US" sz="6400" dirty="0"/>
              <a:t> / </a:t>
            </a:r>
            <a:r>
              <a:rPr lang="en-US" sz="6400" dirty="0" err="1"/>
              <a:t>Skillsetter</a:t>
            </a:r>
            <a:r>
              <a:rPr lang="en-US" sz="6400" dirty="0"/>
              <a:t> Registration and sample vignettes and let us know if any tech problems.</a:t>
            </a:r>
          </a:p>
          <a:p>
            <a:r>
              <a:rPr lang="en-US" sz="6400" dirty="0"/>
              <a:t>Participate in the program wide </a:t>
            </a:r>
            <a:r>
              <a:rPr lang="en-US" sz="6400" dirty="0" err="1"/>
              <a:t>Theravue</a:t>
            </a:r>
            <a:r>
              <a:rPr lang="en-US" sz="6400" dirty="0"/>
              <a:t> / </a:t>
            </a:r>
            <a:r>
              <a:rPr lang="en-US" sz="6400" dirty="0" err="1"/>
              <a:t>Skillsetter</a:t>
            </a:r>
            <a:r>
              <a:rPr lang="en-US" sz="6400" dirty="0"/>
              <a:t> assessment on </a:t>
            </a:r>
            <a:r>
              <a:rPr lang="en-US" sz="6400" b="1" dirty="0">
                <a:highlight>
                  <a:srgbClr val="FFFF00"/>
                </a:highlight>
              </a:rPr>
              <a:t>TBA (student vote</a:t>
            </a:r>
            <a:r>
              <a:rPr lang="en-US" sz="6400" b="1" dirty="0"/>
              <a:t>)</a:t>
            </a:r>
            <a:r>
              <a:rPr lang="en-US" sz="6400" dirty="0"/>
              <a:t>. You will have </a:t>
            </a:r>
            <a:r>
              <a:rPr lang="en-US" sz="6400" b="1" dirty="0"/>
              <a:t>three hours to complete the vignette recordings</a:t>
            </a:r>
            <a:r>
              <a:rPr lang="en-US" sz="6400" dirty="0"/>
              <a:t>.</a:t>
            </a:r>
          </a:p>
          <a:p>
            <a:r>
              <a:rPr lang="en-US" sz="6400" dirty="0"/>
              <a:t>Ensure </a:t>
            </a:r>
            <a:r>
              <a:rPr lang="en-US" sz="6400" dirty="0" err="1"/>
              <a:t>Theravue</a:t>
            </a:r>
            <a:r>
              <a:rPr lang="en-US" sz="6400" dirty="0"/>
              <a:t> / </a:t>
            </a:r>
            <a:r>
              <a:rPr lang="en-US" sz="6400" dirty="0" err="1"/>
              <a:t>Skillsetter</a:t>
            </a:r>
            <a:r>
              <a:rPr lang="en-US" sz="6400" dirty="0"/>
              <a:t> recordings have been submitted and are of sufficiently good audio quality. If there is a problem, contact the Office of Clinical Training immediately.</a:t>
            </a:r>
          </a:p>
          <a:p>
            <a:r>
              <a:rPr lang="en-US" sz="6400" dirty="0"/>
              <a:t>Upload </a:t>
            </a:r>
            <a:r>
              <a:rPr lang="en-US" sz="6400" dirty="0" err="1"/>
              <a:t>Theravue</a:t>
            </a:r>
            <a:r>
              <a:rPr lang="en-US" sz="6400" dirty="0"/>
              <a:t> / </a:t>
            </a:r>
            <a:r>
              <a:rPr lang="en-US" sz="6400" dirty="0" err="1"/>
              <a:t>Skillsetter</a:t>
            </a:r>
            <a:r>
              <a:rPr lang="en-US" sz="6400" dirty="0"/>
              <a:t> recordings to your </a:t>
            </a:r>
            <a:r>
              <a:rPr lang="en-US" sz="6400" dirty="0" err="1">
                <a:hlinkClick r:id="rId3" action="ppaction://hlinksldjump"/>
              </a:rPr>
              <a:t>SharkMedia</a:t>
            </a:r>
            <a:r>
              <a:rPr lang="en-US" sz="6400" dirty="0"/>
              <a:t> account and create one playlist containing all your </a:t>
            </a:r>
            <a:r>
              <a:rPr lang="en-US" sz="6400" dirty="0" err="1"/>
              <a:t>Theravue</a:t>
            </a:r>
            <a:r>
              <a:rPr lang="en-US" sz="6400" dirty="0"/>
              <a:t> / </a:t>
            </a:r>
            <a:r>
              <a:rPr lang="en-US" sz="6400" dirty="0" err="1"/>
              <a:t>Skillsetter</a:t>
            </a:r>
            <a:r>
              <a:rPr lang="en-US" sz="6400" dirty="0"/>
              <a:t> videos. </a:t>
            </a:r>
          </a:p>
          <a:p>
            <a:endParaRPr lang="en-US" sz="6400" dirty="0"/>
          </a:p>
          <a:p>
            <a:endParaRPr lang="en-US" sz="6400" dirty="0"/>
          </a:p>
          <a:p>
            <a:endParaRPr lang="en-US" dirty="0"/>
          </a:p>
        </p:txBody>
      </p:sp>
      <p:sp>
        <p:nvSpPr>
          <p:cNvPr id="6" name="Content Placeholder 5">
            <a:extLst>
              <a:ext uri="{FF2B5EF4-FFF2-40B4-BE49-F238E27FC236}">
                <a16:creationId xmlns:a16="http://schemas.microsoft.com/office/drawing/2014/main" id="{348E61A5-1CC5-459B-8049-77ABBC3E49FA}"/>
              </a:ext>
            </a:extLst>
          </p:cNvPr>
          <p:cNvSpPr>
            <a:spLocks noGrp="1"/>
          </p:cNvSpPr>
          <p:nvPr>
            <p:ph sz="half" idx="2"/>
          </p:nvPr>
        </p:nvSpPr>
        <p:spPr>
          <a:xfrm>
            <a:off x="6096000" y="1404733"/>
            <a:ext cx="5163212" cy="5115339"/>
          </a:xfrm>
        </p:spPr>
        <p:txBody>
          <a:bodyPr>
            <a:normAutofit fontScale="25000" lnSpcReduction="20000"/>
          </a:bodyPr>
          <a:lstStyle/>
          <a:p>
            <a:r>
              <a:rPr lang="en-US" sz="6400" dirty="0"/>
              <a:t>At least four (4) weeks in advance of the CCE oral exam date, contact the Coordinator in the Clinical Training Office to arrange for room reservation space and public posting. </a:t>
            </a:r>
          </a:p>
          <a:p>
            <a:r>
              <a:rPr lang="en-US" sz="6400" dirty="0"/>
              <a:t>Three (3) weeks before the scheduled CCE oral exam date, </a:t>
            </a:r>
            <a:r>
              <a:rPr lang="en-US" sz="6400" b="1" dirty="0"/>
              <a:t>turn in three (3) copies of your document to the Office of Clinical Training </a:t>
            </a:r>
            <a:r>
              <a:rPr lang="en-US" sz="6400" dirty="0"/>
              <a:t>to be distributed to the committee members. Also </a:t>
            </a:r>
            <a:r>
              <a:rPr lang="en-US" sz="6400" b="1" dirty="0"/>
              <a:t>send an email with your </a:t>
            </a:r>
            <a:r>
              <a:rPr lang="en-US" sz="6400" b="1" dirty="0" err="1"/>
              <a:t>Theravue</a:t>
            </a:r>
            <a:r>
              <a:rPr lang="en-US" sz="6400" b="1" dirty="0"/>
              <a:t> / </a:t>
            </a:r>
            <a:r>
              <a:rPr lang="en-US" sz="6400" b="1" dirty="0" err="1"/>
              <a:t>Skillsetter</a:t>
            </a:r>
            <a:r>
              <a:rPr lang="en-US" sz="6400" b="1" dirty="0"/>
              <a:t> recordings link</a:t>
            </a:r>
            <a:r>
              <a:rPr lang="en-US" sz="6400" dirty="0"/>
              <a:t> (remember only one link to a playlist containing all the </a:t>
            </a:r>
            <a:r>
              <a:rPr lang="en-US" sz="6400" dirty="0" err="1"/>
              <a:t>Theravue</a:t>
            </a:r>
            <a:r>
              <a:rPr lang="en-US" sz="6400" dirty="0"/>
              <a:t> / </a:t>
            </a:r>
            <a:r>
              <a:rPr lang="en-US" sz="6400" dirty="0" err="1"/>
              <a:t>Skillsetter</a:t>
            </a:r>
            <a:r>
              <a:rPr lang="en-US" sz="6400" dirty="0"/>
              <a:t> recordings) to your committee members and to the Office of Clinical Training officeofclinicaltraining@nova.edu). </a:t>
            </a:r>
            <a:r>
              <a:rPr lang="en-US" sz="6400" i="1" dirty="0"/>
              <a:t>If the materials are not received by 5 pm three weeks before the scheduled CCE, the student will be required to move the date of the CCE.</a:t>
            </a:r>
          </a:p>
          <a:p>
            <a:r>
              <a:rPr lang="en-US" sz="6400" dirty="0"/>
              <a:t>Decide how to record your oral exam and plan to bring required materials to your CCE meeting. Options include: 1) recording it on your computer, 2) using a portable recording device. Allow for up to 2 hours of recording space. (1½ to 2 hours is typical).</a:t>
            </a:r>
          </a:p>
          <a:p>
            <a:r>
              <a:rPr lang="en-US" sz="6400" dirty="0"/>
              <a:t>On the date of your CCE oral exam, obtain a sign-off form from the Clinical Training Office to present to the CCE Committee at the time of the oral examination. </a:t>
            </a:r>
          </a:p>
          <a:p>
            <a:endParaRPr lang="en-US" dirty="0"/>
          </a:p>
        </p:txBody>
      </p:sp>
    </p:spTree>
    <p:extLst>
      <p:ext uri="{BB962C8B-B14F-4D97-AF65-F5344CB8AC3E}">
        <p14:creationId xmlns:p14="http://schemas.microsoft.com/office/powerpoint/2010/main" val="162083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0425" y="2932112"/>
            <a:ext cx="2857500" cy="2428875"/>
          </a:xfrm>
        </p:spPr>
      </p:pic>
    </p:spTree>
    <p:extLst>
      <p:ext uri="{BB962C8B-B14F-4D97-AF65-F5344CB8AC3E}">
        <p14:creationId xmlns:p14="http://schemas.microsoft.com/office/powerpoint/2010/main" val="346079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Time compass on hand">
            <a:extLst>
              <a:ext uri="{FF2B5EF4-FFF2-40B4-BE49-F238E27FC236}">
                <a16:creationId xmlns:a16="http://schemas.microsoft.com/office/drawing/2014/main" id="{C359886C-C4E5-4F54-AF5C-A703ECE05238}"/>
              </a:ext>
            </a:extLst>
          </p:cNvPr>
          <p:cNvPicPr>
            <a:picLocks noChangeAspect="1"/>
          </p:cNvPicPr>
          <p:nvPr/>
        </p:nvPicPr>
        <p:blipFill rotWithShape="1">
          <a:blip r:embed="rId2"/>
          <a:srcRect t="15414"/>
          <a:stretch/>
        </p:blipFill>
        <p:spPr>
          <a:xfrm>
            <a:off x="20" y="10"/>
            <a:ext cx="12191980" cy="6857989"/>
          </a:xfrm>
          <a:prstGeom prst="rect">
            <a:avLst/>
          </a:prstGeom>
        </p:spPr>
      </p:pic>
      <p:sp>
        <p:nvSpPr>
          <p:cNvPr id="37" name="Rectangle 36">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4519246-A04B-44BC-8568-2D645577414F}"/>
              </a:ext>
            </a:extLst>
          </p:cNvPr>
          <p:cNvSpPr>
            <a:spLocks noGrp="1"/>
          </p:cNvSpPr>
          <p:nvPr>
            <p:ph type="ctrTitle"/>
          </p:nvPr>
        </p:nvSpPr>
        <p:spPr>
          <a:xfrm>
            <a:off x="1051560" y="1432223"/>
            <a:ext cx="9966960" cy="3035808"/>
          </a:xfrm>
        </p:spPr>
        <p:txBody>
          <a:bodyPr anchor="b">
            <a:normAutofit/>
          </a:bodyPr>
          <a:lstStyle/>
          <a:p>
            <a:r>
              <a:rPr lang="en-US" dirty="0">
                <a:solidFill>
                  <a:srgbClr val="FFFFFF"/>
                </a:solidFill>
              </a:rPr>
              <a:t>How do I pass my CCE?</a:t>
            </a:r>
          </a:p>
        </p:txBody>
      </p:sp>
    </p:spTree>
    <p:extLst>
      <p:ext uri="{BB962C8B-B14F-4D97-AF65-F5344CB8AC3E}">
        <p14:creationId xmlns:p14="http://schemas.microsoft.com/office/powerpoint/2010/main" val="26800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pass my CCE?</a:t>
            </a:r>
          </a:p>
        </p:txBody>
      </p:sp>
      <p:sp>
        <p:nvSpPr>
          <p:cNvPr id="3" name="Content Placeholder 2"/>
          <p:cNvSpPr>
            <a:spLocks noGrp="1"/>
          </p:cNvSpPr>
          <p:nvPr>
            <p:ph idx="1"/>
          </p:nvPr>
        </p:nvSpPr>
        <p:spPr/>
        <p:txBody>
          <a:bodyPr>
            <a:normAutofit lnSpcReduction="10000"/>
          </a:bodyPr>
          <a:lstStyle/>
          <a:p>
            <a:r>
              <a:rPr lang="en-US" dirty="0"/>
              <a:t>Demonstrate competency in Assessment and Diagnosis, Intervention, Written and Oral Communication, and Professionalism areas. </a:t>
            </a:r>
          </a:p>
          <a:p>
            <a:endParaRPr lang="en-US" dirty="0"/>
          </a:p>
          <a:p>
            <a:r>
              <a:rPr lang="en-US" b="1" dirty="0">
                <a:solidFill>
                  <a:srgbClr val="FF0000"/>
                </a:solidFill>
              </a:rPr>
              <a:t>Using the CCE Rating Form (rubric), students must achieve a score of 70 or above from all committee members to pass their CCE.</a:t>
            </a:r>
          </a:p>
          <a:p>
            <a:endParaRPr lang="en-US" dirty="0"/>
          </a:p>
          <a:p>
            <a:r>
              <a:rPr lang="en-US" dirty="0"/>
              <a:t>Careful review of the CCE Guidelines and CCE Rating Form are critical pieces of your preparation for your CCE. </a:t>
            </a:r>
          </a:p>
          <a:p>
            <a:endParaRPr lang="en-US" dirty="0"/>
          </a:p>
          <a:p>
            <a:pPr lvl="1"/>
            <a:r>
              <a:rPr lang="en-US" dirty="0"/>
              <a:t>Within specific items, you are hoping to score within the “Competency Demonstrated” category of scores (i.e., 4 or 5 on 5 point items and 3 on 3 point items). </a:t>
            </a:r>
          </a:p>
          <a:p>
            <a:pPr lvl="1"/>
            <a:r>
              <a:rPr lang="en-US" dirty="0"/>
              <a:t>However, it is not necessary to achieve those scores on every single item to pass your CCE. </a:t>
            </a:r>
          </a:p>
        </p:txBody>
      </p:sp>
    </p:spTree>
    <p:extLst>
      <p:ext uri="{BB962C8B-B14F-4D97-AF65-F5344CB8AC3E}">
        <p14:creationId xmlns:p14="http://schemas.microsoft.com/office/powerpoint/2010/main" val="96139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pass my CCE?</a:t>
            </a:r>
          </a:p>
        </p:txBody>
      </p:sp>
      <p:sp>
        <p:nvSpPr>
          <p:cNvPr id="3" name="Content Placeholder 2"/>
          <p:cNvSpPr>
            <a:spLocks noGrp="1"/>
          </p:cNvSpPr>
          <p:nvPr>
            <p:ph idx="1"/>
          </p:nvPr>
        </p:nvSpPr>
        <p:spPr/>
        <p:txBody>
          <a:bodyPr>
            <a:normAutofit/>
          </a:bodyPr>
          <a:lstStyle/>
          <a:p>
            <a:r>
              <a:rPr lang="en-US" sz="2400" dirty="0"/>
              <a:t>Your </a:t>
            </a:r>
            <a:r>
              <a:rPr lang="en-US" sz="2400" dirty="0" err="1"/>
              <a:t>Theravue</a:t>
            </a:r>
            <a:r>
              <a:rPr lang="en-US" sz="2400" dirty="0"/>
              <a:t> / </a:t>
            </a:r>
            <a:r>
              <a:rPr lang="en-US" sz="2400" dirty="0" err="1"/>
              <a:t>Skillsetter</a:t>
            </a:r>
            <a:r>
              <a:rPr lang="en-US" sz="2400" dirty="0"/>
              <a:t> skills demo and transcript reflect: </a:t>
            </a:r>
          </a:p>
          <a:p>
            <a:pPr lvl="1"/>
            <a:r>
              <a:rPr lang="en-US" sz="2000" b="1" u="sng" dirty="0"/>
              <a:t>Fidelity of Intervention</a:t>
            </a:r>
          </a:p>
          <a:p>
            <a:pPr lvl="1"/>
            <a:r>
              <a:rPr lang="en-US" sz="2000" dirty="0"/>
              <a:t>Sound </a:t>
            </a:r>
            <a:r>
              <a:rPr lang="en-US" sz="2000" b="1" u="sng" dirty="0"/>
              <a:t>Intervention Skills</a:t>
            </a:r>
          </a:p>
          <a:p>
            <a:pPr lvl="1"/>
            <a:r>
              <a:rPr lang="en-US" sz="2000" dirty="0"/>
              <a:t>Sound</a:t>
            </a:r>
            <a:r>
              <a:rPr lang="en-US" sz="2000" b="1" dirty="0"/>
              <a:t> </a:t>
            </a:r>
            <a:r>
              <a:rPr lang="en-US" sz="2000" dirty="0"/>
              <a:t>non-specific therapy skills (that is, those skills we practice as clinicians that are not unique to any particular theoretical model), including </a:t>
            </a:r>
            <a:r>
              <a:rPr lang="en-US" sz="2000" b="1" u="sng" dirty="0"/>
              <a:t>Listening, Understanding and Empathy</a:t>
            </a:r>
            <a:r>
              <a:rPr lang="en-US" sz="2000" dirty="0"/>
              <a:t>, </a:t>
            </a:r>
            <a:r>
              <a:rPr lang="en-US" sz="2000" b="1" u="sng" dirty="0"/>
              <a:t>Open-Ended Questioning and Other Facilitating Techniques</a:t>
            </a:r>
          </a:p>
          <a:p>
            <a:pPr marL="274320" lvl="1" indent="0">
              <a:buNone/>
            </a:pPr>
            <a:endParaRPr lang="en-US" sz="2000" b="1" u="sng" dirty="0"/>
          </a:p>
          <a:p>
            <a:pPr lvl="1"/>
            <a:r>
              <a:rPr lang="en-US" sz="2000" dirty="0"/>
              <a:t>As well as evidence of sound :</a:t>
            </a:r>
          </a:p>
          <a:p>
            <a:pPr lvl="2"/>
            <a:r>
              <a:rPr lang="en-US" sz="1800" dirty="0"/>
              <a:t>Legal and Ethical knowledge</a:t>
            </a:r>
          </a:p>
          <a:p>
            <a:pPr lvl="2"/>
            <a:r>
              <a:rPr lang="en-US" sz="1800" dirty="0"/>
              <a:t>Diversity practice</a:t>
            </a:r>
          </a:p>
          <a:p>
            <a:pPr lvl="2"/>
            <a:r>
              <a:rPr lang="en-US" sz="1800" dirty="0"/>
              <a:t>Outcome/Self Critique ability</a:t>
            </a:r>
          </a:p>
          <a:p>
            <a:pPr lvl="2"/>
            <a:endParaRPr lang="en-US" sz="1800" dirty="0"/>
          </a:p>
          <a:p>
            <a:pPr lvl="2"/>
            <a:endParaRPr lang="en-US" sz="1800" dirty="0"/>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227813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pass my CCE?</a:t>
            </a:r>
          </a:p>
        </p:txBody>
      </p:sp>
      <p:sp>
        <p:nvSpPr>
          <p:cNvPr id="3" name="Content Placeholder 2"/>
          <p:cNvSpPr>
            <a:spLocks noGrp="1"/>
          </p:cNvSpPr>
          <p:nvPr>
            <p:ph idx="1"/>
          </p:nvPr>
        </p:nvSpPr>
        <p:spPr>
          <a:xfrm>
            <a:off x="1069848" y="2439714"/>
            <a:ext cx="10058400" cy="5143500"/>
          </a:xfrm>
        </p:spPr>
        <p:txBody>
          <a:bodyPr>
            <a:normAutofit/>
          </a:bodyPr>
          <a:lstStyle/>
          <a:p>
            <a:r>
              <a:rPr lang="en-US" dirty="0"/>
              <a:t>Your </a:t>
            </a:r>
            <a:r>
              <a:rPr lang="en-US" b="1" dirty="0"/>
              <a:t>BPS information documents </a:t>
            </a:r>
            <a:r>
              <a:rPr lang="en-US" dirty="0"/>
              <a:t>the presenting problem (relevant symptoms, the risk and protective factors contributing to difficulties) and full history (Family, Social, Medical, Psych, etc.)</a:t>
            </a:r>
          </a:p>
          <a:p>
            <a:endParaRPr lang="en-US" dirty="0"/>
          </a:p>
          <a:p>
            <a:r>
              <a:rPr lang="en-US" dirty="0"/>
              <a:t>Your </a:t>
            </a:r>
            <a:r>
              <a:rPr lang="en-US" b="1" dirty="0"/>
              <a:t>Assessment Plan </a:t>
            </a:r>
            <a:r>
              <a:rPr lang="en-US" dirty="0"/>
              <a:t>includes broad-based mental health measures, disorder-specific measures, (sometimes) weekly/bi-weekly assessments (e.g., anxiety ratings), and clinician observation and client report of improvement in functioning; assessment measures are chosen carefully, administered and scored correctly, and sound conclusions are drawn.</a:t>
            </a:r>
          </a:p>
        </p:txBody>
      </p:sp>
    </p:spTree>
    <p:extLst>
      <p:ext uri="{BB962C8B-B14F-4D97-AF65-F5344CB8AC3E}">
        <p14:creationId xmlns:p14="http://schemas.microsoft.com/office/powerpoint/2010/main" val="172295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811"/>
            <a:ext cx="10058400" cy="1609344"/>
          </a:xfrm>
        </p:spPr>
        <p:txBody>
          <a:bodyPr/>
          <a:lstStyle/>
          <a:p>
            <a:r>
              <a:rPr lang="en-US" dirty="0"/>
              <a:t>How do I pass my CCE?</a:t>
            </a:r>
          </a:p>
        </p:txBody>
      </p:sp>
      <p:sp>
        <p:nvSpPr>
          <p:cNvPr id="3" name="Content Placeholder 2"/>
          <p:cNvSpPr>
            <a:spLocks noGrp="1"/>
          </p:cNvSpPr>
          <p:nvPr>
            <p:ph idx="1"/>
          </p:nvPr>
        </p:nvSpPr>
        <p:spPr>
          <a:xfrm>
            <a:off x="268941" y="1649506"/>
            <a:ext cx="11564471" cy="5208494"/>
          </a:xfrm>
        </p:spPr>
        <p:txBody>
          <a:bodyPr>
            <a:normAutofit fontScale="92500" lnSpcReduction="10000"/>
          </a:bodyPr>
          <a:lstStyle/>
          <a:p>
            <a:pPr>
              <a:spcAft>
                <a:spcPts val="600"/>
              </a:spcAft>
            </a:pPr>
            <a:r>
              <a:rPr lang="en-US" b="1" dirty="0"/>
              <a:t>Students may choose to present an Alternate Assessment Plan.</a:t>
            </a:r>
          </a:p>
          <a:p>
            <a:pPr lvl="1">
              <a:spcAft>
                <a:spcPts val="600"/>
              </a:spcAft>
            </a:pPr>
            <a:r>
              <a:rPr lang="en-US" dirty="0"/>
              <a:t>An Alternate Assessment Plan is like your Alternate Conceptualization. What assessment measures would you have given (or have liked to have given) if you had not used the measures you did. </a:t>
            </a:r>
          </a:p>
          <a:p>
            <a:pPr lvl="1">
              <a:spcAft>
                <a:spcPts val="600"/>
              </a:spcAft>
            </a:pPr>
            <a:r>
              <a:rPr lang="en-US" dirty="0"/>
              <a:t>The Alternate Assessment Plan is a critical piece of the CCE if your site/supervisor discouraged assessment and/or you felt that assessment measures were contraindicated for some reason. </a:t>
            </a:r>
          </a:p>
          <a:p>
            <a:pPr lvl="2">
              <a:spcAft>
                <a:spcPts val="600"/>
              </a:spcAft>
            </a:pPr>
            <a:r>
              <a:rPr lang="en-US" sz="1800" dirty="0"/>
              <a:t>In other words, if you did not administer assessment measures or you were unable to administer the measures you would have liked, use your Alternate Assessment Plan so that your committee can evaluate you within the Psychological Testing domain (</a:t>
            </a:r>
            <a:r>
              <a:rPr lang="en-US" sz="1800" b="1" dirty="0"/>
              <a:t>otherwise, they would have to rate you a “0” for this item). </a:t>
            </a:r>
          </a:p>
          <a:p>
            <a:pPr marL="548640" lvl="2" indent="0">
              <a:spcAft>
                <a:spcPts val="600"/>
              </a:spcAft>
              <a:buNone/>
            </a:pPr>
            <a:endParaRPr lang="en-US" sz="1800" b="1" dirty="0"/>
          </a:p>
          <a:p>
            <a:pPr lvl="1">
              <a:spcAft>
                <a:spcPts val="600"/>
              </a:spcAft>
            </a:pPr>
            <a:r>
              <a:rPr lang="en-US" dirty="0"/>
              <a:t>The Alternate Assessment Plan is </a:t>
            </a:r>
            <a:r>
              <a:rPr lang="en-US" u="sng" dirty="0"/>
              <a:t>not required</a:t>
            </a:r>
            <a:r>
              <a:rPr lang="en-US" dirty="0"/>
              <a:t>. If you are happy with your existing assessment, you need not include it at all. </a:t>
            </a:r>
          </a:p>
          <a:p>
            <a:pPr marL="274320" lvl="1" indent="0">
              <a:spcAft>
                <a:spcPts val="600"/>
              </a:spcAft>
              <a:buNone/>
            </a:pPr>
            <a:endParaRPr lang="en-US" dirty="0"/>
          </a:p>
          <a:p>
            <a:pPr lvl="1">
              <a:spcAft>
                <a:spcPts val="600"/>
              </a:spcAft>
            </a:pPr>
            <a:r>
              <a:rPr lang="en-US" b="1" i="1" dirty="0"/>
              <a:t>All students should be prepared to answer questions about the measures they administered and what else might have been helpful, whether you have an Alternate Assessment Plan or not. </a:t>
            </a:r>
          </a:p>
          <a:p>
            <a:pPr lvl="2">
              <a:spcAft>
                <a:spcPts val="600"/>
              </a:spcAft>
            </a:pPr>
            <a:r>
              <a:rPr lang="en-US" sz="1800" dirty="0"/>
              <a:t>What measures would you have administered?</a:t>
            </a:r>
          </a:p>
          <a:p>
            <a:pPr lvl="2">
              <a:spcAft>
                <a:spcPts val="600"/>
              </a:spcAft>
            </a:pPr>
            <a:r>
              <a:rPr lang="en-US" sz="1800" dirty="0"/>
              <a:t>What pattern of results are you expecting to see based on your knowledge of the client?</a:t>
            </a:r>
          </a:p>
          <a:p>
            <a:pPr lvl="2">
              <a:spcAft>
                <a:spcPts val="600"/>
              </a:spcAft>
            </a:pPr>
            <a:r>
              <a:rPr lang="en-US" sz="1800" dirty="0"/>
              <a:t>How would you have monitored treatment progress under your Alternate Assessment Plan?</a:t>
            </a:r>
          </a:p>
        </p:txBody>
      </p:sp>
    </p:spTree>
    <p:extLst>
      <p:ext uri="{BB962C8B-B14F-4D97-AF65-F5344CB8AC3E}">
        <p14:creationId xmlns:p14="http://schemas.microsoft.com/office/powerpoint/2010/main" val="173464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I pass my CCE?</a:t>
            </a:r>
            <a:endParaRPr lang="en-US" dirty="0"/>
          </a:p>
        </p:txBody>
      </p:sp>
      <p:sp>
        <p:nvSpPr>
          <p:cNvPr id="3" name="Content Placeholder 2"/>
          <p:cNvSpPr>
            <a:spLocks noGrp="1"/>
          </p:cNvSpPr>
          <p:nvPr>
            <p:ph idx="1"/>
          </p:nvPr>
        </p:nvSpPr>
        <p:spPr/>
        <p:txBody>
          <a:bodyPr>
            <a:normAutofit lnSpcReduction="10000"/>
          </a:bodyPr>
          <a:lstStyle/>
          <a:p>
            <a:r>
              <a:rPr lang="en-US" dirty="0"/>
              <a:t>A solid </a:t>
            </a:r>
            <a:r>
              <a:rPr lang="en-US" b="1" dirty="0"/>
              <a:t>Mental Status Examination </a:t>
            </a:r>
            <a:r>
              <a:rPr lang="en-US" dirty="0"/>
              <a:t>is conducted and documented. </a:t>
            </a:r>
          </a:p>
          <a:p>
            <a:endParaRPr lang="en-US" dirty="0"/>
          </a:p>
          <a:p>
            <a:r>
              <a:rPr lang="en-US" dirty="0"/>
              <a:t>Your BPS information and assessments lead logically to assigned diagnoses.</a:t>
            </a:r>
          </a:p>
          <a:p>
            <a:pPr lvl="1"/>
            <a:r>
              <a:rPr lang="en-US" dirty="0"/>
              <a:t>Your assigned diagnoses are appropriately justified using DSM-5 and supported by assessment. </a:t>
            </a:r>
          </a:p>
          <a:p>
            <a:pPr lvl="1"/>
            <a:r>
              <a:rPr lang="en-US" dirty="0"/>
              <a:t>Relevant comorbidities are considered and assigned or ruled out.</a:t>
            </a:r>
          </a:p>
          <a:p>
            <a:pPr lvl="1"/>
            <a:r>
              <a:rPr lang="en-US" dirty="0"/>
              <a:t>Relevant specifiers are used correctly. </a:t>
            </a:r>
          </a:p>
          <a:p>
            <a:pPr lvl="1"/>
            <a:r>
              <a:rPr lang="en-US" dirty="0"/>
              <a:t>These criteria are clearly communicated in your document and presentation.  </a:t>
            </a:r>
          </a:p>
          <a:p>
            <a:pPr lvl="1"/>
            <a:endParaRPr lang="en-US" dirty="0"/>
          </a:p>
          <a:p>
            <a:r>
              <a:rPr lang="en-US" dirty="0"/>
              <a:t>Assessments are </a:t>
            </a:r>
            <a:r>
              <a:rPr lang="en-US" b="1" dirty="0"/>
              <a:t>used to monitor treatment progress</a:t>
            </a:r>
            <a:r>
              <a:rPr lang="en-US" dirty="0"/>
              <a:t>, document improvements, inform whether treatment adjustments need to be made and decisions about termination or transfer. </a:t>
            </a:r>
          </a:p>
        </p:txBody>
      </p:sp>
    </p:spTree>
    <p:extLst>
      <p:ext uri="{BB962C8B-B14F-4D97-AF65-F5344CB8AC3E}">
        <p14:creationId xmlns:p14="http://schemas.microsoft.com/office/powerpoint/2010/main" val="143332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pass my CCE?</a:t>
            </a:r>
          </a:p>
        </p:txBody>
      </p:sp>
      <p:sp>
        <p:nvSpPr>
          <p:cNvPr id="3" name="Content Placeholder 2"/>
          <p:cNvSpPr>
            <a:spLocks noGrp="1"/>
          </p:cNvSpPr>
          <p:nvPr>
            <p:ph idx="1"/>
          </p:nvPr>
        </p:nvSpPr>
        <p:spPr/>
        <p:txBody>
          <a:bodyPr>
            <a:normAutofit lnSpcReduction="10000"/>
          </a:bodyPr>
          <a:lstStyle/>
          <a:p>
            <a:r>
              <a:rPr lang="en-US" dirty="0"/>
              <a:t>There is a clear link between the information presented in Assessment and Diagnosis and the Intervention (case conceptualization/theoretical model) you chose (Theoretical Model, Relevance).</a:t>
            </a:r>
          </a:p>
          <a:p>
            <a:r>
              <a:rPr lang="en-US" dirty="0"/>
              <a:t>There are clear links between the Intervention you chose and how you applied this Intervention to your client (Integration).</a:t>
            </a:r>
          </a:p>
          <a:p>
            <a:r>
              <a:rPr lang="en-US" dirty="0"/>
              <a:t>Your Intervention was tailored it to the needs of your client (Individualization of Treatment, Diversity, etc.). </a:t>
            </a:r>
          </a:p>
          <a:p>
            <a:r>
              <a:rPr lang="en-US" dirty="0"/>
              <a:t>You are able to articulate one additional Intervention that could be applied to your client (Flexibility of Approach) during your oral defense (the alternative does not need to be included in your presentation, but be ready for questions about it during the oral defense)</a:t>
            </a:r>
          </a:p>
          <a:p>
            <a:r>
              <a:rPr lang="en-US" dirty="0"/>
              <a:t>You can describe the Strengths and Limitations of both your Intervention Model and your Alternative Model. </a:t>
            </a:r>
          </a:p>
          <a:p>
            <a:endParaRPr lang="en-US" dirty="0"/>
          </a:p>
        </p:txBody>
      </p:sp>
    </p:spTree>
    <p:extLst>
      <p:ext uri="{BB962C8B-B14F-4D97-AF65-F5344CB8AC3E}">
        <p14:creationId xmlns:p14="http://schemas.microsoft.com/office/powerpoint/2010/main" val="342114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752" y="217775"/>
            <a:ext cx="10058400" cy="1609344"/>
          </a:xfrm>
        </p:spPr>
        <p:txBody>
          <a:bodyPr/>
          <a:lstStyle/>
          <a:p>
            <a:r>
              <a:rPr lang="en-US" dirty="0"/>
              <a:t>How do I pass my CCE?</a:t>
            </a:r>
          </a:p>
        </p:txBody>
      </p:sp>
      <p:sp>
        <p:nvSpPr>
          <p:cNvPr id="3" name="Content Placeholder 2"/>
          <p:cNvSpPr>
            <a:spLocks noGrp="1"/>
          </p:cNvSpPr>
          <p:nvPr>
            <p:ph idx="1"/>
          </p:nvPr>
        </p:nvSpPr>
        <p:spPr>
          <a:xfrm>
            <a:off x="1063752" y="1827119"/>
            <a:ext cx="10058400" cy="4736592"/>
          </a:xfrm>
        </p:spPr>
        <p:txBody>
          <a:bodyPr>
            <a:normAutofit fontScale="92500" lnSpcReduction="20000"/>
          </a:bodyPr>
          <a:lstStyle/>
          <a:p>
            <a:r>
              <a:rPr lang="en-US" dirty="0"/>
              <a:t>Includes all necessary information:</a:t>
            </a:r>
          </a:p>
          <a:p>
            <a:pPr lvl="1"/>
            <a:r>
              <a:rPr lang="en-US" dirty="0"/>
              <a:t>Your document and presentation are the only window your committee has into your work with your client and must contain all the information needed to evaluate your competency across areas.  </a:t>
            </a:r>
          </a:p>
          <a:p>
            <a:pPr lvl="1"/>
            <a:endParaRPr lang="en-US" dirty="0"/>
          </a:p>
          <a:p>
            <a:r>
              <a:rPr lang="en-US" b="1" dirty="0"/>
              <a:t>Written Communication</a:t>
            </a:r>
          </a:p>
          <a:p>
            <a:pPr lvl="1"/>
            <a:r>
              <a:rPr lang="en-US" dirty="0"/>
              <a:t>Your document is clearly written and organized, and consistent with the standards of doctoral-level training. There are few, if any, errors in grammar, syntax or spelling or typographical errors. </a:t>
            </a:r>
          </a:p>
          <a:p>
            <a:pPr lvl="1"/>
            <a:r>
              <a:rPr lang="en-US" u="sng" dirty="0"/>
              <a:t>This is a polished draft that has been carefully reviewed and proofread</a:t>
            </a:r>
            <a:r>
              <a:rPr lang="en-US" dirty="0"/>
              <a:t>. </a:t>
            </a:r>
          </a:p>
          <a:p>
            <a:pPr lvl="1"/>
            <a:r>
              <a:rPr lang="en-US" dirty="0"/>
              <a:t>Remember to avail yourself of resources like the NSU Writing Center in necessary!</a:t>
            </a:r>
          </a:p>
          <a:p>
            <a:pPr lvl="1"/>
            <a:endParaRPr lang="en-US" dirty="0"/>
          </a:p>
          <a:p>
            <a:r>
              <a:rPr lang="en-US" b="1" dirty="0"/>
              <a:t>Oral Communication</a:t>
            </a:r>
          </a:p>
          <a:p>
            <a:pPr lvl="1"/>
            <a:r>
              <a:rPr lang="en-US" dirty="0"/>
              <a:t>Your Presentation is a clear, concise and well-organized summary of the case across most elements of the CCE Rating Form</a:t>
            </a:r>
          </a:p>
          <a:p>
            <a:pPr lvl="1"/>
            <a:r>
              <a:rPr lang="en-US" dirty="0"/>
              <a:t>You are well-prepared for questions and readily able to understand comments and feedback during your Oral Defense</a:t>
            </a:r>
          </a:p>
          <a:p>
            <a:pPr lvl="1"/>
            <a:r>
              <a:rPr lang="en-US" dirty="0"/>
              <a:t>Some anxiety is to be expected but be sure you are able to manage your anxiety well enough during the presentation and oral defense to be able to think on your feet and answer questions (take care of yourselves!)</a:t>
            </a:r>
          </a:p>
          <a:p>
            <a:pPr lvl="1"/>
            <a:r>
              <a:rPr lang="en-US" dirty="0"/>
              <a:t>Be open to differences of opinion and perspective during the oral defense!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343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US"/>
              <a:t>Why do we need a Clinical Competency Exam?</a:t>
            </a:r>
          </a:p>
        </p:txBody>
      </p:sp>
      <p:sp>
        <p:nvSpPr>
          <p:cNvPr id="3" name="Content Placeholder 2"/>
          <p:cNvSpPr>
            <a:spLocks noGrp="1"/>
          </p:cNvSpPr>
          <p:nvPr>
            <p:ph idx="1"/>
          </p:nvPr>
        </p:nvSpPr>
        <p:spPr>
          <a:xfrm>
            <a:off x="1069848" y="2320412"/>
            <a:ext cx="10058400" cy="3851787"/>
          </a:xfrm>
        </p:spPr>
        <p:txBody>
          <a:bodyPr>
            <a:normAutofit/>
          </a:bodyPr>
          <a:lstStyle/>
          <a:p>
            <a:pPr lvl="1"/>
            <a:endParaRPr lang="en-US" dirty="0"/>
          </a:p>
          <a:p>
            <a:pPr lvl="1"/>
            <a:r>
              <a:rPr lang="en-US" dirty="0"/>
              <a:t>The goal of the CCE is to assess “Readiness for Internship,” both in overall clinical skills and in a set of specific competencies that align with APA’s standards of accreditation.</a:t>
            </a:r>
          </a:p>
          <a:p>
            <a:pPr lvl="1"/>
            <a:endParaRPr lang="en-US" dirty="0"/>
          </a:p>
          <a:p>
            <a:pPr lvl="1"/>
            <a:r>
              <a:rPr lang="en-US" dirty="0"/>
              <a:t>Although we sometimes talk informally about “passing” or “failing” the CCE, students who do not meet the minimal levels of achievement on the CCE Rating Form on the first try are offered opportunities to remediate any weaker areas prior to internship.</a:t>
            </a:r>
          </a:p>
          <a:p>
            <a:pPr lvl="1"/>
            <a:endParaRPr lang="en-US" dirty="0"/>
          </a:p>
          <a:p>
            <a:pPr lvl="1"/>
            <a:r>
              <a:rPr lang="en-US" dirty="0"/>
              <a:t>Although a remediation decision on your CCE is a setback, it offers a small number </a:t>
            </a:r>
            <a:r>
              <a:rPr lang="en-US"/>
              <a:t>(2-5%) </a:t>
            </a:r>
            <a:r>
              <a:rPr lang="en-US" dirty="0"/>
              <a:t>of students additional training and experience that will prepare them for a successful internship year. </a:t>
            </a:r>
          </a:p>
        </p:txBody>
      </p:sp>
      <p:sp>
        <p:nvSpPr>
          <p:cNvPr id="27"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76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pass my CCE?</a:t>
            </a:r>
          </a:p>
        </p:txBody>
      </p:sp>
      <p:sp>
        <p:nvSpPr>
          <p:cNvPr id="3" name="Content Placeholder 2"/>
          <p:cNvSpPr>
            <a:spLocks noGrp="1"/>
          </p:cNvSpPr>
          <p:nvPr>
            <p:ph idx="1"/>
          </p:nvPr>
        </p:nvSpPr>
        <p:spPr/>
        <p:txBody>
          <a:bodyPr>
            <a:normAutofit/>
          </a:bodyPr>
          <a:lstStyle/>
          <a:p>
            <a:r>
              <a:rPr lang="en-US" dirty="0"/>
              <a:t>You are aware of legal and ethical issues present in all clinical work </a:t>
            </a:r>
            <a:r>
              <a:rPr lang="en-US" i="1" dirty="0"/>
              <a:t>and also those that might be relevant to your case</a:t>
            </a:r>
            <a:r>
              <a:rPr lang="en-US" dirty="0"/>
              <a:t> </a:t>
            </a:r>
            <a:r>
              <a:rPr lang="en-US" b="1" dirty="0"/>
              <a:t>(Legal and Ethical Issues)</a:t>
            </a:r>
            <a:r>
              <a:rPr lang="en-US" dirty="0"/>
              <a:t>. You do not overlook potentially important legal or ethical issues, such as suicidal or homicidal ideation, mandated reporting issues, limits to confidentiality, etc.  </a:t>
            </a:r>
          </a:p>
          <a:p>
            <a:endParaRPr lang="en-US" dirty="0"/>
          </a:p>
          <a:p>
            <a:r>
              <a:rPr lang="en-US" dirty="0"/>
              <a:t>You clearly identify diversity issues relevant to the case (</a:t>
            </a:r>
            <a:r>
              <a:rPr lang="en-US" b="1" dirty="0"/>
              <a:t>Diversity</a:t>
            </a:r>
            <a:r>
              <a:rPr lang="en-US" dirty="0"/>
              <a:t>) and describe how these were incorporated into treatment (may also be rated under Relevance and Individualization of Treatment).</a:t>
            </a:r>
          </a:p>
          <a:p>
            <a:endParaRPr lang="en-US" dirty="0"/>
          </a:p>
          <a:p>
            <a:r>
              <a:rPr lang="en-US" dirty="0"/>
              <a:t>You are well-able to describe the strengths and limitations of your clinical work and its implementation (</a:t>
            </a:r>
            <a:r>
              <a:rPr lang="en-US" b="1" dirty="0"/>
              <a:t>Professional Values, Attitudes and Behaviors</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5907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How do I pass my CCE?</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081089" y="725394"/>
            <a:ext cx="5142658" cy="5407212"/>
          </a:xfrm>
        </p:spPr>
        <p:txBody>
          <a:bodyPr anchor="ctr">
            <a:normAutofit/>
          </a:bodyPr>
          <a:lstStyle/>
          <a:p>
            <a:pPr marL="0" indent="0">
              <a:buNone/>
            </a:pPr>
            <a:r>
              <a:rPr lang="en-US"/>
              <a:t>In a strong CCE, all competency areas—assessment and diagnosis, intervention, and written and oral communication skills—tie together nicely and tell a story about your client and your work with him/her.  </a:t>
            </a:r>
            <a:endParaRPr lang="en-US" b="1"/>
          </a:p>
          <a:p>
            <a:endParaRPr lang="en-US" dirty="0"/>
          </a:p>
        </p:txBody>
      </p:sp>
    </p:spTree>
    <p:extLst>
      <p:ext uri="{BB962C8B-B14F-4D97-AF65-F5344CB8AC3E}">
        <p14:creationId xmlns:p14="http://schemas.microsoft.com/office/powerpoint/2010/main" val="2091812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0F62A9F9-F640-4856-91D3-DB06E2ACFA64}"/>
              </a:ext>
            </a:extLst>
          </p:cNvPr>
          <p:cNvPicPr>
            <a:picLocks noChangeAspect="1"/>
          </p:cNvPicPr>
          <p:nvPr/>
        </p:nvPicPr>
        <p:blipFill rotWithShape="1">
          <a:blip r:embed="rId2"/>
          <a:srcRect l="52265" r="2507" b="-1"/>
          <a:stretch/>
        </p:blipFill>
        <p:spPr>
          <a:xfrm>
            <a:off x="3344" y="10"/>
            <a:ext cx="4646726" cy="6857990"/>
          </a:xfrm>
          <a:prstGeom prst="rect">
            <a:avLst/>
          </a:prstGeom>
        </p:spPr>
      </p:pic>
      <p:sp>
        <p:nvSpPr>
          <p:cNvPr id="20" name="Rectangle 19">
            <a:extLst>
              <a:ext uri="{FF2B5EF4-FFF2-40B4-BE49-F238E27FC236}">
                <a16:creationId xmlns:a16="http://schemas.microsoft.com/office/drawing/2014/main" id="{6B271163-1E03-43CD-BDE9-0233CAE1A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0109" y="484632"/>
            <a:ext cx="6730277" cy="1609344"/>
          </a:xfrm>
          <a:ln>
            <a:noFill/>
          </a:ln>
        </p:spPr>
        <p:txBody>
          <a:bodyPr>
            <a:normAutofit/>
          </a:bodyPr>
          <a:lstStyle/>
          <a:p>
            <a:r>
              <a:rPr lang="en-US" sz="3700" dirty="0"/>
              <a:t>Pass, Needs Remediation &amp; Split Decisions</a:t>
            </a:r>
          </a:p>
        </p:txBody>
      </p:sp>
      <p:sp>
        <p:nvSpPr>
          <p:cNvPr id="3" name="Content Placeholder 2"/>
          <p:cNvSpPr>
            <a:spLocks noGrp="1"/>
          </p:cNvSpPr>
          <p:nvPr>
            <p:ph idx="1"/>
          </p:nvPr>
        </p:nvSpPr>
        <p:spPr>
          <a:xfrm>
            <a:off x="4970109" y="2121408"/>
            <a:ext cx="6730276" cy="4050792"/>
          </a:xfrm>
        </p:spPr>
        <p:txBody>
          <a:bodyPr>
            <a:normAutofit/>
          </a:bodyPr>
          <a:lstStyle/>
          <a:p>
            <a:r>
              <a:rPr lang="en-US" sz="1500" b="1" dirty="0">
                <a:solidFill>
                  <a:srgbClr val="92D050"/>
                </a:solidFill>
              </a:rPr>
              <a:t>PASS:  </a:t>
            </a:r>
          </a:p>
          <a:p>
            <a:pPr lvl="1"/>
            <a:r>
              <a:rPr lang="en-US" sz="1500" dirty="0"/>
              <a:t>All committee members gave you a score of 70 or above on CCE Rating Form.</a:t>
            </a:r>
          </a:p>
          <a:p>
            <a:pPr lvl="1"/>
            <a:endParaRPr lang="en-US" sz="1500" dirty="0"/>
          </a:p>
          <a:p>
            <a:r>
              <a:rPr lang="en-US" sz="1500" b="1" dirty="0">
                <a:solidFill>
                  <a:srgbClr val="FF0000"/>
                </a:solidFill>
              </a:rPr>
              <a:t>NEEDS REMEDIATION:</a:t>
            </a:r>
          </a:p>
          <a:p>
            <a:pPr lvl="1"/>
            <a:r>
              <a:rPr lang="en-US" sz="1500" dirty="0"/>
              <a:t>All committee members gave you a score below 70 on CCE Rating Form. </a:t>
            </a:r>
          </a:p>
          <a:p>
            <a:pPr lvl="1"/>
            <a:endParaRPr lang="en-US" sz="1500" dirty="0"/>
          </a:p>
          <a:p>
            <a:r>
              <a:rPr lang="en-US" sz="1500" b="1" dirty="0">
                <a:solidFill>
                  <a:srgbClr val="FFFF00"/>
                </a:solidFill>
              </a:rPr>
              <a:t>SPLIT DECISION:</a:t>
            </a:r>
          </a:p>
          <a:p>
            <a:pPr lvl="1"/>
            <a:r>
              <a:rPr lang="en-US" sz="1500" dirty="0"/>
              <a:t>One committee member gave you a score of 70 or above, and the other gave you a score below 70, rendering one PASS and one FAIL decision.</a:t>
            </a:r>
          </a:p>
          <a:p>
            <a:pPr lvl="1"/>
            <a:r>
              <a:rPr lang="en-US" sz="1500" dirty="0"/>
              <a:t>The document, </a:t>
            </a:r>
            <a:r>
              <a:rPr lang="en-US" sz="1500" dirty="0" err="1"/>
              <a:t>Theravue</a:t>
            </a:r>
            <a:r>
              <a:rPr lang="en-US" sz="1500" dirty="0"/>
              <a:t> / </a:t>
            </a:r>
            <a:r>
              <a:rPr lang="en-US" sz="1500" dirty="0" err="1"/>
              <a:t>Skillsetter</a:t>
            </a:r>
            <a:r>
              <a:rPr lang="en-US" sz="1500" dirty="0"/>
              <a:t> recordings, and recording of your CCE meeting goes to a third faculty member, who reviews all materials and renders an independent decision and “breaks the tie”. </a:t>
            </a:r>
          </a:p>
        </p:txBody>
      </p:sp>
      <p:grpSp>
        <p:nvGrpSpPr>
          <p:cNvPr id="22" name="Group 21">
            <a:extLst>
              <a:ext uri="{FF2B5EF4-FFF2-40B4-BE49-F238E27FC236}">
                <a16:creationId xmlns:a16="http://schemas.microsoft.com/office/drawing/2014/main" id="{B3A84125-19BF-4B89-B0B6-72CD1A073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ABCDD38B-753F-4DF4-8B85-FD3D5A11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9A78B783-89C6-45C9-95E7-2441AC748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5471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D8AF1-59E3-4E28-B3EB-165D5DC88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DFF81E8-2964-43DD-9BF9-86ADABBF3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BE0552-64A5-4BFF-8DBC-6CA30DD72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3736F094-FD6C-4CAC-AC97-88B0AE80CB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5A13566E-B1F4-4544-9C02-D9F0A54BC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D7255665-1DF2-4DDA-A13F-9F326B3A5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0" name="Rectangle 19">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534654" y="702365"/>
            <a:ext cx="3896264" cy="3765666"/>
          </a:xfrm>
        </p:spPr>
        <p:txBody>
          <a:bodyPr vert="horz" lIns="91440" tIns="45720" rIns="91440" bIns="45720" rtlCol="0" anchor="b">
            <a:normAutofit/>
          </a:bodyPr>
          <a:lstStyle/>
          <a:p>
            <a:r>
              <a:rPr lang="en-US" sz="5000" kern="1200" cap="none" baseline="0">
                <a:blipFill dpi="0" rotWithShape="1">
                  <a:blip r:embed="rId4"/>
                  <a:srcRect/>
                  <a:tile tx="6350" ty="-127000" sx="65000" sy="64000" flip="none" algn="tl"/>
                </a:blipFill>
                <a:latin typeface="+mj-lt"/>
                <a:ea typeface="+mj-ea"/>
                <a:cs typeface="+mj-cs"/>
              </a:rPr>
              <a:t>Frequently Asked Questions</a:t>
            </a:r>
          </a:p>
        </p:txBody>
      </p:sp>
      <p:pic>
        <p:nvPicPr>
          <p:cNvPr id="6" name="Picture 5" descr="3D black question marks with one yellow question mark">
            <a:extLst>
              <a:ext uri="{FF2B5EF4-FFF2-40B4-BE49-F238E27FC236}">
                <a16:creationId xmlns:a16="http://schemas.microsoft.com/office/drawing/2014/main" id="{3EBB6B8F-6672-4C6B-BBA7-B0DAC7E5628A}"/>
              </a:ext>
            </a:extLst>
          </p:cNvPr>
          <p:cNvPicPr>
            <a:picLocks noChangeAspect="1"/>
          </p:cNvPicPr>
          <p:nvPr/>
        </p:nvPicPr>
        <p:blipFill rotWithShape="1">
          <a:blip r:embed="rId6"/>
          <a:srcRect l="43069" r="20202" b="1"/>
          <a:stretch/>
        </p:blipFill>
        <p:spPr>
          <a:xfrm>
            <a:off x="20" y="10"/>
            <a:ext cx="6901088" cy="6857990"/>
          </a:xfrm>
          <a:prstGeom prst="rect">
            <a:avLst/>
          </a:prstGeom>
        </p:spPr>
      </p:pic>
      <p:grpSp>
        <p:nvGrpSpPr>
          <p:cNvPr id="24" name="Group 23">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5" name="Oval 24">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4644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02974"/>
          </a:xfrm>
        </p:spPr>
        <p:txBody>
          <a:bodyPr>
            <a:normAutofit/>
          </a:bodyPr>
          <a:lstStyle/>
          <a:p>
            <a:r>
              <a:rPr lang="en-US" sz="3200" dirty="0"/>
              <a:t>How do students generally fail the CCE?</a:t>
            </a:r>
          </a:p>
        </p:txBody>
      </p:sp>
      <p:sp>
        <p:nvSpPr>
          <p:cNvPr id="3" name="Content Placeholder 2"/>
          <p:cNvSpPr>
            <a:spLocks noGrp="1"/>
          </p:cNvSpPr>
          <p:nvPr>
            <p:ph idx="1"/>
          </p:nvPr>
        </p:nvSpPr>
        <p:spPr>
          <a:xfrm>
            <a:off x="1069848" y="1487606"/>
            <a:ext cx="10058400" cy="5141794"/>
          </a:xfrm>
        </p:spPr>
        <p:txBody>
          <a:bodyPr>
            <a:normAutofit lnSpcReduction="10000"/>
          </a:bodyPr>
          <a:lstStyle/>
          <a:p>
            <a:r>
              <a:rPr lang="en-US" b="1" dirty="0">
                <a:solidFill>
                  <a:srgbClr val="FF0000"/>
                </a:solidFill>
              </a:rPr>
              <a:t>Students fail the CCE by achieving a score below 70 on the CCE Rating Form. </a:t>
            </a:r>
          </a:p>
          <a:p>
            <a:pPr lvl="1"/>
            <a:endParaRPr lang="en-US" sz="2000" dirty="0"/>
          </a:p>
          <a:p>
            <a:pPr lvl="1"/>
            <a:r>
              <a:rPr lang="en-US" sz="2000" dirty="0"/>
              <a:t>Generally low or marginal performance across many or all areas of the CCE</a:t>
            </a:r>
          </a:p>
          <a:p>
            <a:pPr lvl="2"/>
            <a:r>
              <a:rPr lang="en-US" sz="1800" dirty="0"/>
              <a:t>Overlooking critical incidents or other major ethical issues (e.g., risk of harm to self or others, child or elder abuse, major ethical violations)</a:t>
            </a:r>
          </a:p>
          <a:p>
            <a:pPr lvl="2"/>
            <a:endParaRPr lang="en-US" sz="1800" dirty="0"/>
          </a:p>
          <a:p>
            <a:pPr lvl="2"/>
            <a:r>
              <a:rPr lang="en-US" sz="1800" dirty="0"/>
              <a:t>Egregious errors in assessment and/or diagnosis that affect case conceptualization, treatment planning, and interventions</a:t>
            </a:r>
          </a:p>
          <a:p>
            <a:pPr lvl="2"/>
            <a:endParaRPr lang="en-US" sz="1800" dirty="0"/>
          </a:p>
          <a:p>
            <a:pPr lvl="2"/>
            <a:r>
              <a:rPr lang="en-US" sz="1800" dirty="0"/>
              <a:t>Recordings (previously session recordings; currently </a:t>
            </a:r>
            <a:r>
              <a:rPr lang="en-US" sz="1800" dirty="0" err="1"/>
              <a:t>Theravue</a:t>
            </a:r>
            <a:r>
              <a:rPr lang="en-US" sz="1800" dirty="0"/>
              <a:t> / </a:t>
            </a:r>
            <a:r>
              <a:rPr lang="en-US" sz="1800" dirty="0" err="1"/>
              <a:t>Skillsetter</a:t>
            </a:r>
            <a:r>
              <a:rPr lang="en-US" sz="1800" dirty="0"/>
              <a:t> recordings) and Transcripts where listening and questioning skills are seriously lacking, OR that seriously lack therapeutic content (e.g., reflect a pleasant conversation, but not therapy or therapeutic responding)</a:t>
            </a:r>
          </a:p>
          <a:p>
            <a:pPr lvl="2"/>
            <a:endParaRPr lang="en-US" sz="1800" dirty="0"/>
          </a:p>
          <a:p>
            <a:pPr lvl="2"/>
            <a:r>
              <a:rPr lang="en-US" sz="1800" dirty="0"/>
              <a:t>Poorly written document (not just grammar/spelling) that fails to include relevant information or fails to clearly explain what was done and why </a:t>
            </a:r>
          </a:p>
          <a:p>
            <a:pPr lvl="2"/>
            <a:endParaRPr lang="en-US" sz="1800" dirty="0"/>
          </a:p>
          <a:p>
            <a:pPr lvl="1"/>
            <a:r>
              <a:rPr lang="en-US" sz="2000" dirty="0"/>
              <a:t>One mistake or even one weak area will NOT lead to failure…</a:t>
            </a:r>
          </a:p>
          <a:p>
            <a:pPr lvl="1"/>
            <a:endParaRPr lang="en-US" dirty="0"/>
          </a:p>
        </p:txBody>
      </p:sp>
    </p:spTree>
    <p:extLst>
      <p:ext uri="{BB962C8B-B14F-4D97-AF65-F5344CB8AC3E}">
        <p14:creationId xmlns:p14="http://schemas.microsoft.com/office/powerpoint/2010/main" val="97383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93" y="230099"/>
            <a:ext cx="11087003" cy="1609344"/>
          </a:xfrm>
        </p:spPr>
        <p:txBody>
          <a:bodyPr>
            <a:normAutofit/>
          </a:bodyPr>
          <a:lstStyle/>
          <a:p>
            <a:r>
              <a:rPr lang="en-US" sz="3200" dirty="0"/>
              <a:t>Can I use a case from my first-year practicum?</a:t>
            </a:r>
          </a:p>
        </p:txBody>
      </p:sp>
      <p:sp>
        <p:nvSpPr>
          <p:cNvPr id="3" name="Content Placeholder 2"/>
          <p:cNvSpPr>
            <a:spLocks noGrp="1"/>
          </p:cNvSpPr>
          <p:nvPr>
            <p:ph idx="1"/>
          </p:nvPr>
        </p:nvSpPr>
        <p:spPr>
          <a:xfrm>
            <a:off x="491574" y="1576684"/>
            <a:ext cx="10792918" cy="4849018"/>
          </a:xfrm>
        </p:spPr>
        <p:txBody>
          <a:bodyPr>
            <a:normAutofit lnSpcReduction="10000"/>
          </a:bodyPr>
          <a:lstStyle/>
          <a:p>
            <a:r>
              <a:rPr lang="en-US" dirty="0"/>
              <a:t>Yes, of course!  Choose the case that you believe best showcases your competency across the competency areas. While some students feel that an extra year experience is helpful, remember that one solid year of clinical work can be enough time to identify a good CCE case. </a:t>
            </a:r>
          </a:p>
          <a:p>
            <a:endParaRPr lang="en-US" dirty="0"/>
          </a:p>
          <a:p>
            <a:r>
              <a:rPr lang="en-US" dirty="0"/>
              <a:t>Some students must choose a first-year practicum case because they have assessment (vs. therapy) oriented practica in their second-year practicum or for a variety of other reasons. These students are often nervous about whether they are at a disadvantage in their CCEs.</a:t>
            </a:r>
          </a:p>
          <a:p>
            <a:pPr lvl="1"/>
            <a:r>
              <a:rPr lang="en-US" dirty="0"/>
              <a:t>Try to remember that you have a full year and often a choice of several clients to identify a CCE case.</a:t>
            </a:r>
          </a:p>
          <a:p>
            <a:pPr lvl="1"/>
            <a:r>
              <a:rPr lang="en-US" dirty="0"/>
              <a:t>Also, remember that your more extensive assessment training likely gives you an advantage in the Assessment and Diagnosis competency (if it helps you to feel less nervous). </a:t>
            </a:r>
          </a:p>
          <a:p>
            <a:pPr lvl="1"/>
            <a:endParaRPr lang="en-US" dirty="0"/>
          </a:p>
          <a:p>
            <a:r>
              <a:rPr lang="en-US" dirty="0"/>
              <a:t>If you are using a first-year case, perhaps contextualize this for your committee in your document or in your presentation by letting them know. You can also address this in your Outcome and Self-Critique section, noting any limitations in your work and steps you took in your additional training to remedy them. </a:t>
            </a:r>
          </a:p>
          <a:p>
            <a:endParaRPr lang="en-US" dirty="0"/>
          </a:p>
        </p:txBody>
      </p:sp>
    </p:spTree>
    <p:extLst>
      <p:ext uri="{BB962C8B-B14F-4D97-AF65-F5344CB8AC3E}">
        <p14:creationId xmlns:p14="http://schemas.microsoft.com/office/powerpoint/2010/main" val="115767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8" y="0"/>
            <a:ext cx="11056884" cy="1609344"/>
          </a:xfrm>
        </p:spPr>
        <p:txBody>
          <a:bodyPr>
            <a:normAutofit/>
          </a:bodyPr>
          <a:lstStyle/>
          <a:p>
            <a:r>
              <a:rPr lang="en-US" sz="2400" dirty="0"/>
              <a:t>How extensive should my alternate conceptualization be?</a:t>
            </a:r>
          </a:p>
        </p:txBody>
      </p:sp>
      <p:sp>
        <p:nvSpPr>
          <p:cNvPr id="3" name="Content Placeholder 2"/>
          <p:cNvSpPr>
            <a:spLocks noGrp="1"/>
          </p:cNvSpPr>
          <p:nvPr>
            <p:ph idx="1"/>
          </p:nvPr>
        </p:nvSpPr>
        <p:spPr>
          <a:xfrm>
            <a:off x="409904" y="1240442"/>
            <a:ext cx="11214538" cy="4954249"/>
          </a:xfrm>
        </p:spPr>
        <p:txBody>
          <a:bodyPr>
            <a:noAutofit/>
          </a:bodyPr>
          <a:lstStyle/>
          <a:p>
            <a:r>
              <a:rPr lang="en-US" sz="1800" dirty="0"/>
              <a:t>The rubric states “</a:t>
            </a:r>
            <a:r>
              <a:rPr lang="en-US" sz="1800" i="1" dirty="0"/>
              <a:t>Student is able to articulate one alternative, appropriate and distinct theoretical approach or other empirically validated procedure(s)…with sound depth of understanding and appropriateness to the client’s situation</a:t>
            </a:r>
            <a:r>
              <a:rPr lang="en-US" sz="1800" dirty="0"/>
              <a:t>”.</a:t>
            </a:r>
          </a:p>
          <a:p>
            <a:pPr marL="0" indent="0">
              <a:buNone/>
            </a:pPr>
            <a:endParaRPr lang="en-US" sz="1800" dirty="0"/>
          </a:p>
          <a:p>
            <a:r>
              <a:rPr lang="en-US" sz="1800" dirty="0"/>
              <a:t>You should be able to provide a brief introduction to the alternate conceptualization (as though you were presenting on this model in a class presentation or to an audience of interns) and then be able to demonstrate how it might apply to your client.</a:t>
            </a:r>
          </a:p>
          <a:p>
            <a:endParaRPr lang="en-US" sz="1800" dirty="0"/>
          </a:p>
          <a:p>
            <a:r>
              <a:rPr lang="en-US" sz="1800" dirty="0"/>
              <a:t>While you need to do so with sound depth of understanding (and not only superficially), it is not meant to be a second CCE, and so you do not need to know and understand your alternate conceptualization with the same level of depth as your primary conceptualization. It would be almost impossible to know an alternate model as well as the model that you actually implemented over time and with the benefit of supervision. </a:t>
            </a:r>
          </a:p>
          <a:p>
            <a:endParaRPr lang="en-US" sz="1800" dirty="0"/>
          </a:p>
          <a:p>
            <a:r>
              <a:rPr lang="en-US" sz="1800" dirty="0"/>
              <a:t>You should be able to describe advantages and disadvantages to each approach in the context of your case and be prepared to answer questions about how you selected your primary conceptualization. </a:t>
            </a:r>
          </a:p>
          <a:p>
            <a:endParaRPr lang="en-US" sz="1800" dirty="0"/>
          </a:p>
          <a:p>
            <a:r>
              <a:rPr lang="en-US" sz="1800" dirty="0"/>
              <a:t>More information on good use of your Alternate Conceptualization to follow….</a:t>
            </a:r>
          </a:p>
        </p:txBody>
      </p:sp>
    </p:spTree>
    <p:extLst>
      <p:ext uri="{BB962C8B-B14F-4D97-AF65-F5344CB8AC3E}">
        <p14:creationId xmlns:p14="http://schemas.microsoft.com/office/powerpoint/2010/main" val="109511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and when do I describe my Alternate Conceptualization?</a:t>
            </a:r>
          </a:p>
        </p:txBody>
      </p:sp>
      <p:sp>
        <p:nvSpPr>
          <p:cNvPr id="3" name="Content Placeholder 2"/>
          <p:cNvSpPr>
            <a:spLocks noGrp="1"/>
          </p:cNvSpPr>
          <p:nvPr>
            <p:ph idx="1"/>
          </p:nvPr>
        </p:nvSpPr>
        <p:spPr/>
        <p:txBody>
          <a:bodyPr/>
          <a:lstStyle/>
          <a:p>
            <a:r>
              <a:rPr lang="en-US" dirty="0"/>
              <a:t>In general, students describe their alternate conceptualization in their CCE Presentations, and not in their documents.</a:t>
            </a:r>
          </a:p>
          <a:p>
            <a:endParaRPr lang="en-US" dirty="0"/>
          </a:p>
          <a:p>
            <a:r>
              <a:rPr lang="en-US" dirty="0"/>
              <a:t>The alternate conceptualization is generally described during the Oral Defense portion of the meeting, when the committee asks about it. Therefore, it is not necessary to include it in your 20-minute presentation at the beginning of your meeting (and does not count against your 20 minutes).</a:t>
            </a:r>
          </a:p>
          <a:p>
            <a:endParaRPr lang="en-US" dirty="0"/>
          </a:p>
          <a:p>
            <a:r>
              <a:rPr lang="en-US" dirty="0"/>
              <a:t>Simply have the relevant slides ready to present when your committee asks about it.</a:t>
            </a:r>
          </a:p>
        </p:txBody>
      </p:sp>
    </p:spTree>
    <p:extLst>
      <p:ext uri="{BB962C8B-B14F-4D97-AF65-F5344CB8AC3E}">
        <p14:creationId xmlns:p14="http://schemas.microsoft.com/office/powerpoint/2010/main" val="313345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1" y="211363"/>
            <a:ext cx="11014841" cy="1609344"/>
          </a:xfrm>
        </p:spPr>
        <p:txBody>
          <a:bodyPr>
            <a:normAutofit/>
          </a:bodyPr>
          <a:lstStyle/>
          <a:p>
            <a:r>
              <a:rPr lang="en-US" sz="2400" dirty="0"/>
              <a:t>What goes in the Appendices rather than the document?</a:t>
            </a:r>
          </a:p>
        </p:txBody>
      </p:sp>
      <p:sp>
        <p:nvSpPr>
          <p:cNvPr id="3" name="Content Placeholder 2"/>
          <p:cNvSpPr>
            <a:spLocks noGrp="1"/>
          </p:cNvSpPr>
          <p:nvPr>
            <p:ph idx="1"/>
          </p:nvPr>
        </p:nvSpPr>
        <p:spPr>
          <a:xfrm>
            <a:off x="672661" y="1564359"/>
            <a:ext cx="11014840" cy="5082277"/>
          </a:xfrm>
        </p:spPr>
        <p:txBody>
          <a:bodyPr>
            <a:normAutofit lnSpcReduction="10000"/>
          </a:bodyPr>
          <a:lstStyle/>
          <a:p>
            <a:r>
              <a:rPr lang="en-US" dirty="0"/>
              <a:t>This is a tricky question because it is largely a matter of personal preference for committee members.</a:t>
            </a:r>
          </a:p>
          <a:p>
            <a:endParaRPr lang="en-US" dirty="0"/>
          </a:p>
          <a:p>
            <a:r>
              <a:rPr lang="en-US" dirty="0"/>
              <a:t>To guide you, faculty surveys contained this comment:</a:t>
            </a:r>
          </a:p>
          <a:p>
            <a:pPr marL="274320" lvl="1" indent="0">
              <a:buNone/>
            </a:pPr>
            <a:r>
              <a:rPr lang="en-US" i="1" dirty="0"/>
              <a:t>“In general, there has been a trend toward including way too much info in appendices that decreases students’ perceived responsibility for explaining things concisely in text of document, including: diagnostic justifications and brief justification for rule outs, rationale and literature support for assessments used, relegating assessment (</a:t>
            </a:r>
            <a:r>
              <a:rPr lang="en-US" i="1" dirty="0" err="1"/>
              <a:t>inc.</a:t>
            </a:r>
            <a:r>
              <a:rPr lang="en-US" i="1" dirty="0"/>
              <a:t> reasons for using [specific measures], scores, and interpretation of results) in appendices.” </a:t>
            </a:r>
          </a:p>
          <a:p>
            <a:pPr marL="274320" lvl="1" indent="0">
              <a:buNone/>
            </a:pPr>
            <a:endParaRPr lang="en-US" i="1" dirty="0"/>
          </a:p>
          <a:p>
            <a:r>
              <a:rPr lang="en-US" dirty="0"/>
              <a:t>If it is part of a standard BPS report or evaluation, it should go in the document, even concisely. This includes assessments used, client scores at intake, and justifications for assigning vs. ruling out diagnoses. You may elaborate further in an appendix.  </a:t>
            </a:r>
          </a:p>
          <a:p>
            <a:endParaRPr lang="en-US" dirty="0"/>
          </a:p>
          <a:p>
            <a:r>
              <a:rPr lang="en-US" dirty="0"/>
              <a:t>Generally, mocking your CCE with a few faculty prior to your defense date can help sort out which material should be in appendices. </a:t>
            </a:r>
          </a:p>
          <a:p>
            <a:pPr marL="0" indent="0">
              <a:buNone/>
            </a:pPr>
            <a:endParaRPr lang="en-US" dirty="0"/>
          </a:p>
        </p:txBody>
      </p:sp>
    </p:spTree>
    <p:extLst>
      <p:ext uri="{BB962C8B-B14F-4D97-AF65-F5344CB8AC3E}">
        <p14:creationId xmlns:p14="http://schemas.microsoft.com/office/powerpoint/2010/main" val="327207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27" y="0"/>
            <a:ext cx="11025352" cy="1609344"/>
          </a:xfrm>
        </p:spPr>
        <p:txBody>
          <a:bodyPr>
            <a:normAutofit/>
          </a:bodyPr>
          <a:lstStyle/>
          <a:p>
            <a:r>
              <a:rPr lang="en-US" sz="2800" dirty="0"/>
              <a:t>What should I include in my 20-minute presentation?</a:t>
            </a:r>
          </a:p>
        </p:txBody>
      </p:sp>
      <p:sp>
        <p:nvSpPr>
          <p:cNvPr id="3" name="Content Placeholder 2"/>
          <p:cNvSpPr>
            <a:spLocks noGrp="1"/>
          </p:cNvSpPr>
          <p:nvPr>
            <p:ph idx="1"/>
          </p:nvPr>
        </p:nvSpPr>
        <p:spPr>
          <a:xfrm>
            <a:off x="735724" y="1304466"/>
            <a:ext cx="10720552" cy="5264499"/>
          </a:xfrm>
        </p:spPr>
        <p:txBody>
          <a:bodyPr>
            <a:normAutofit fontScale="92500" lnSpcReduction="10000"/>
          </a:bodyPr>
          <a:lstStyle/>
          <a:p>
            <a:r>
              <a:rPr lang="en-US" dirty="0"/>
              <a:t>Remember that faculty have reviewed your document, </a:t>
            </a:r>
            <a:r>
              <a:rPr lang="en-US" dirty="0" err="1"/>
              <a:t>Theravue</a:t>
            </a:r>
            <a:r>
              <a:rPr lang="en-US" dirty="0"/>
              <a:t> / </a:t>
            </a:r>
            <a:r>
              <a:rPr lang="en-US" dirty="0" err="1"/>
              <a:t>Skillsetter</a:t>
            </a:r>
            <a:r>
              <a:rPr lang="en-US" dirty="0"/>
              <a:t> recordings/transcripts and self assessment form and do not need all content repeated.</a:t>
            </a:r>
          </a:p>
          <a:p>
            <a:endParaRPr lang="en-US" dirty="0"/>
          </a:p>
          <a:p>
            <a:r>
              <a:rPr lang="en-US" dirty="0"/>
              <a:t>Nonetheless, your materials may have been reviewed some time ago, and so you want to offer a brief reminder of the most important elements of the document. </a:t>
            </a:r>
          </a:p>
          <a:p>
            <a:endParaRPr lang="en-US" dirty="0"/>
          </a:p>
          <a:p>
            <a:r>
              <a:rPr lang="en-US" dirty="0"/>
              <a:t>You can keep background history relatively brief, emphasizing elements that speak to your diagnosis and the factors that shaped your case conceptualization. </a:t>
            </a:r>
          </a:p>
          <a:p>
            <a:endParaRPr lang="en-US" dirty="0"/>
          </a:p>
          <a:p>
            <a:r>
              <a:rPr lang="en-US" dirty="0"/>
              <a:t>Focus on demonstrating your skills in each of the competency areas.</a:t>
            </a:r>
          </a:p>
          <a:p>
            <a:endParaRPr lang="en-US" dirty="0"/>
          </a:p>
          <a:p>
            <a:r>
              <a:rPr lang="en-US" dirty="0"/>
              <a:t>Recall that we discussed how in a strong CCE, all competency areas—assessment and diagnosis, intervention, and written and oral communication skills—tie together nicely and tell a story about your client and your work with him/her. Your presentation is a second opportunity to accomplish this goal. If the information you are presenting doesn’t do that, it is fine to leave it out of the presentation (if it is in the document).   </a:t>
            </a:r>
            <a:endParaRPr lang="en-US" b="1" dirty="0"/>
          </a:p>
          <a:p>
            <a:endParaRPr lang="en-US" dirty="0"/>
          </a:p>
        </p:txBody>
      </p:sp>
    </p:spTree>
    <p:extLst>
      <p:ext uri="{BB962C8B-B14F-4D97-AF65-F5344CB8AC3E}">
        <p14:creationId xmlns:p14="http://schemas.microsoft.com/office/powerpoint/2010/main" val="285046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ubtitle 4">
            <a:extLst>
              <a:ext uri="{FF2B5EF4-FFF2-40B4-BE49-F238E27FC236}">
                <a16:creationId xmlns:a16="http://schemas.microsoft.com/office/drawing/2014/main" id="{62FC9519-171B-4888-987E-0D2CC105F23D}"/>
              </a:ext>
            </a:extLst>
          </p:cNvPr>
          <p:cNvSpPr>
            <a:spLocks noGrp="1"/>
          </p:cNvSpPr>
          <p:nvPr>
            <p:ph type="subTitle" idx="1"/>
          </p:nvPr>
        </p:nvSpPr>
        <p:spPr>
          <a:xfrm>
            <a:off x="7852013" y="2064730"/>
            <a:ext cx="3928655" cy="2728536"/>
          </a:xfrm>
        </p:spPr>
        <p:txBody>
          <a:bodyPr anchor="ctr">
            <a:normAutofit/>
          </a:bodyPr>
          <a:lstStyle/>
          <a:p>
            <a:r>
              <a:rPr lang="en-US" sz="6000" b="1" i="1" u="sng" dirty="0" err="1">
                <a:solidFill>
                  <a:schemeClr val="tx2"/>
                </a:solidFill>
              </a:rPr>
              <a:t>Skillsetter</a:t>
            </a:r>
            <a:endParaRPr lang="en-US" sz="6000" b="1" i="1" u="sng" dirty="0">
              <a:solidFill>
                <a:schemeClr val="tx2"/>
              </a:solidFill>
            </a:endParaRPr>
          </a:p>
        </p:txBody>
      </p:sp>
      <p:grpSp>
        <p:nvGrpSpPr>
          <p:cNvPr id="13" name="Group 12">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0" name="Oval 13">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id="{DC8803F5-F18E-4F09-8F69-470F3C1B3656}"/>
              </a:ext>
            </a:extLst>
          </p:cNvPr>
          <p:cNvSpPr>
            <a:spLocks noGrp="1"/>
          </p:cNvSpPr>
          <p:nvPr>
            <p:ph type="ctrTitle"/>
          </p:nvPr>
        </p:nvSpPr>
        <p:spPr>
          <a:xfrm>
            <a:off x="1717507" y="1316890"/>
            <a:ext cx="4606394" cy="4224216"/>
          </a:xfrm>
        </p:spPr>
        <p:txBody>
          <a:bodyPr>
            <a:normAutofit/>
          </a:bodyPr>
          <a:lstStyle/>
          <a:p>
            <a:pPr algn="ctr"/>
            <a:r>
              <a:rPr lang="en-US" sz="6000" dirty="0" err="1">
                <a:solidFill>
                  <a:srgbClr val="FFFFFF"/>
                </a:solidFill>
              </a:rPr>
              <a:t>Theravue</a:t>
            </a:r>
            <a:r>
              <a:rPr lang="en-US" sz="6000" dirty="0">
                <a:solidFill>
                  <a:srgbClr val="FFFFFF"/>
                </a:solidFill>
              </a:rPr>
              <a:t> is now… </a:t>
            </a:r>
          </a:p>
        </p:txBody>
      </p:sp>
      <p:sp>
        <p:nvSpPr>
          <p:cNvPr id="21" name="Rectangle 16">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TextBox 24">
            <a:extLst>
              <a:ext uri="{FF2B5EF4-FFF2-40B4-BE49-F238E27FC236}">
                <a16:creationId xmlns:a16="http://schemas.microsoft.com/office/drawing/2014/main" id="{F2DF5D41-53FA-471D-B2D9-D62279642F6D}"/>
              </a:ext>
            </a:extLst>
          </p:cNvPr>
          <p:cNvSpPr txBox="1"/>
          <p:nvPr/>
        </p:nvSpPr>
        <p:spPr>
          <a:xfrm>
            <a:off x="7938856" y="6318227"/>
            <a:ext cx="6094520" cy="369332"/>
          </a:xfrm>
          <a:prstGeom prst="rect">
            <a:avLst/>
          </a:prstGeom>
          <a:noFill/>
        </p:spPr>
        <p:txBody>
          <a:bodyPr wrap="square">
            <a:spAutoFit/>
          </a:bodyPr>
          <a:lstStyle/>
          <a:p>
            <a:r>
              <a:rPr lang="en-US" dirty="0" err="1">
                <a:hlinkClick r:id="rId6"/>
              </a:rPr>
              <a:t>Theravue</a:t>
            </a:r>
            <a:r>
              <a:rPr lang="en-US" dirty="0">
                <a:hlinkClick r:id="rId6"/>
              </a:rPr>
              <a:t> is now </a:t>
            </a:r>
            <a:r>
              <a:rPr lang="en-US" dirty="0" err="1">
                <a:hlinkClick r:id="rId6"/>
              </a:rPr>
              <a:t>Skillsetter</a:t>
            </a:r>
            <a:r>
              <a:rPr lang="en-US" dirty="0">
                <a:hlinkClick r:id="rId6"/>
              </a:rPr>
              <a:t>! | </a:t>
            </a:r>
            <a:r>
              <a:rPr lang="en-US" dirty="0" err="1">
                <a:hlinkClick r:id="rId6"/>
              </a:rPr>
              <a:t>Skillsetter</a:t>
            </a:r>
            <a:endParaRPr lang="en-US" dirty="0"/>
          </a:p>
        </p:txBody>
      </p:sp>
    </p:spTree>
    <p:extLst>
      <p:ext uri="{BB962C8B-B14F-4D97-AF65-F5344CB8AC3E}">
        <p14:creationId xmlns:p14="http://schemas.microsoft.com/office/powerpoint/2010/main" val="2973887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4" y="484632"/>
            <a:ext cx="10794124" cy="757314"/>
          </a:xfrm>
        </p:spPr>
        <p:txBody>
          <a:bodyPr>
            <a:normAutofit fontScale="90000"/>
          </a:bodyPr>
          <a:lstStyle/>
          <a:p>
            <a:r>
              <a:rPr lang="en-US" sz="3200" dirty="0"/>
              <a:t>What makes for “good” </a:t>
            </a:r>
            <a:r>
              <a:rPr lang="en-US" sz="3200" dirty="0" err="1"/>
              <a:t>Theravue</a:t>
            </a:r>
            <a:r>
              <a:rPr lang="en-US" sz="3200" dirty="0"/>
              <a:t> / </a:t>
            </a:r>
            <a:r>
              <a:rPr lang="en-US" sz="3200" dirty="0" err="1"/>
              <a:t>Skillsetter</a:t>
            </a:r>
            <a:r>
              <a:rPr lang="en-US" sz="3200" dirty="0"/>
              <a:t> recordings</a:t>
            </a:r>
          </a:p>
        </p:txBody>
      </p:sp>
      <p:sp>
        <p:nvSpPr>
          <p:cNvPr id="3" name="Content Placeholder 2"/>
          <p:cNvSpPr>
            <a:spLocks noGrp="1"/>
          </p:cNvSpPr>
          <p:nvPr>
            <p:ph idx="1"/>
          </p:nvPr>
        </p:nvSpPr>
        <p:spPr>
          <a:xfrm>
            <a:off x="735725" y="1840879"/>
            <a:ext cx="10794123" cy="4793776"/>
          </a:xfrm>
        </p:spPr>
        <p:txBody>
          <a:bodyPr>
            <a:normAutofit/>
          </a:bodyPr>
          <a:lstStyle/>
          <a:p>
            <a:r>
              <a:rPr lang="en-US" dirty="0"/>
              <a:t>The </a:t>
            </a:r>
            <a:r>
              <a:rPr lang="en-US" dirty="0" err="1"/>
              <a:t>Theravue</a:t>
            </a:r>
            <a:r>
              <a:rPr lang="en-US" dirty="0"/>
              <a:t> / </a:t>
            </a:r>
            <a:r>
              <a:rPr lang="en-US" dirty="0" err="1"/>
              <a:t>Skillsetter</a:t>
            </a:r>
            <a:r>
              <a:rPr lang="en-US" dirty="0"/>
              <a:t> recordings are the only evidence the CCE committee will have of your actual clinical skills; therefore, it is important (but not likely to be THE deal breaker). </a:t>
            </a:r>
          </a:p>
          <a:p>
            <a:pPr marL="0" indent="0">
              <a:buNone/>
            </a:pPr>
            <a:endParaRPr lang="en-US" dirty="0"/>
          </a:p>
          <a:p>
            <a:r>
              <a:rPr lang="en-US" dirty="0"/>
              <a:t>Strong </a:t>
            </a:r>
            <a:r>
              <a:rPr lang="en-US" dirty="0" err="1"/>
              <a:t>Theravue</a:t>
            </a:r>
            <a:r>
              <a:rPr lang="en-US" dirty="0"/>
              <a:t> / </a:t>
            </a:r>
            <a:r>
              <a:rPr lang="en-US" dirty="0" err="1"/>
              <a:t>Skillsetter</a:t>
            </a:r>
            <a:r>
              <a:rPr lang="en-US" dirty="0"/>
              <a:t> recordings highlight YOUR skills in the competency areas.</a:t>
            </a:r>
          </a:p>
          <a:p>
            <a:pPr lvl="1"/>
            <a:r>
              <a:rPr lang="en-US" dirty="0"/>
              <a:t>Non-Specific Skills: </a:t>
            </a:r>
          </a:p>
          <a:p>
            <a:pPr lvl="2"/>
            <a:r>
              <a:rPr lang="en-US" dirty="0"/>
              <a:t>Listening, Understanding &amp; Empathy</a:t>
            </a:r>
          </a:p>
          <a:p>
            <a:pPr lvl="2"/>
            <a:r>
              <a:rPr lang="en-US" dirty="0"/>
              <a:t>Open-Ended Questions and Other Facilitating Techniques</a:t>
            </a:r>
          </a:p>
          <a:p>
            <a:pPr lvl="1"/>
            <a:r>
              <a:rPr lang="en-US" dirty="0"/>
              <a:t>Intervention Skills</a:t>
            </a:r>
          </a:p>
          <a:p>
            <a:pPr lvl="2"/>
            <a:r>
              <a:rPr lang="en-US" dirty="0"/>
              <a:t>Fidelity of Intervention (Does your response clearly reflect the theoretical model you are using?)</a:t>
            </a:r>
          </a:p>
          <a:p>
            <a:pPr lvl="2"/>
            <a:r>
              <a:rPr lang="en-US" dirty="0"/>
              <a:t>Individualization of Treatment (Do you meet the client where they are?)</a:t>
            </a:r>
          </a:p>
          <a:p>
            <a:pPr marL="548640" lvl="2" indent="0">
              <a:buNone/>
            </a:pPr>
            <a:endParaRPr lang="en-US" dirty="0"/>
          </a:p>
        </p:txBody>
      </p:sp>
    </p:spTree>
    <p:extLst>
      <p:ext uri="{BB962C8B-B14F-4D97-AF65-F5344CB8AC3E}">
        <p14:creationId xmlns:p14="http://schemas.microsoft.com/office/powerpoint/2010/main" val="316463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US" sz="3400"/>
              <a:t>What roles can faculty and supervisors play in helping students prepare for the CCE?</a:t>
            </a:r>
          </a:p>
        </p:txBody>
      </p:sp>
      <p:sp>
        <p:nvSpPr>
          <p:cNvPr id="3" name="Content Placeholder 2"/>
          <p:cNvSpPr>
            <a:spLocks noGrp="1"/>
          </p:cNvSpPr>
          <p:nvPr>
            <p:ph idx="1"/>
          </p:nvPr>
        </p:nvSpPr>
        <p:spPr>
          <a:xfrm>
            <a:off x="588579" y="2320412"/>
            <a:ext cx="11004331" cy="4337277"/>
          </a:xfrm>
        </p:spPr>
        <p:txBody>
          <a:bodyPr>
            <a:normAutofit/>
          </a:bodyPr>
          <a:lstStyle/>
          <a:p>
            <a:r>
              <a:rPr lang="en-US" sz="1600" dirty="0"/>
              <a:t>Faculty and supervisors can help in any role that is common in supervision while you are working with the client. This includes case presentations, reviewing measures, weighing in on diagnostic decisions, support conceptualizing the case, etc. </a:t>
            </a:r>
          </a:p>
          <a:p>
            <a:endParaRPr lang="en-US" sz="300" dirty="0"/>
          </a:p>
          <a:p>
            <a:r>
              <a:rPr lang="en-US" sz="1600" dirty="0">
                <a:highlight>
                  <a:srgbClr val="FFFF00"/>
                </a:highlight>
              </a:rPr>
              <a:t>Faculty and supervisors can review and provide feedback on </a:t>
            </a:r>
            <a:r>
              <a:rPr lang="en-US" sz="1600" dirty="0" err="1">
                <a:highlight>
                  <a:srgbClr val="FFFF00"/>
                </a:highlight>
              </a:rPr>
              <a:t>Theravue</a:t>
            </a:r>
            <a:r>
              <a:rPr lang="en-US" sz="1600" dirty="0">
                <a:highlight>
                  <a:srgbClr val="FFFF00"/>
                </a:highlight>
              </a:rPr>
              <a:t> / </a:t>
            </a:r>
            <a:r>
              <a:rPr lang="en-US" sz="1600" dirty="0" err="1">
                <a:highlight>
                  <a:srgbClr val="FFFF00"/>
                </a:highlight>
              </a:rPr>
              <a:t>Skillsetter</a:t>
            </a:r>
            <a:r>
              <a:rPr lang="en-US" sz="1600" dirty="0">
                <a:highlight>
                  <a:srgbClr val="FFFF00"/>
                </a:highlight>
              </a:rPr>
              <a:t> recordings, including discussing about your self-evaluations on the transcript form. </a:t>
            </a:r>
          </a:p>
          <a:p>
            <a:endParaRPr lang="en-US" sz="300" dirty="0"/>
          </a:p>
          <a:p>
            <a:r>
              <a:rPr lang="en-US" sz="1600" dirty="0"/>
              <a:t>Faculty and supervisors can review and provide feedback during case presentations and Mock CCEs, including providing feedback on slides and participating in mock question and answer sessions.</a:t>
            </a:r>
          </a:p>
          <a:p>
            <a:endParaRPr lang="en-US" sz="300" dirty="0"/>
          </a:p>
          <a:p>
            <a:r>
              <a:rPr lang="en-US" sz="1600" dirty="0"/>
              <a:t>Once per practicum year, faculty and intensive supervisors should have students complete a Case Presentation (or a Mock CCE) on any case to help prepare students practice the various components of the CCE, providing feedback as necessary.</a:t>
            </a:r>
          </a:p>
          <a:p>
            <a:endParaRPr lang="en-US" sz="300" dirty="0"/>
          </a:p>
          <a:p>
            <a:r>
              <a:rPr lang="en-US" sz="1600" dirty="0"/>
              <a:t>Faculty and supervisors may </a:t>
            </a:r>
            <a:r>
              <a:rPr lang="en-US" sz="1600" b="1" u="sng" dirty="0"/>
              <a:t>NOT</a:t>
            </a:r>
            <a:r>
              <a:rPr lang="en-US" sz="1600" dirty="0"/>
              <a:t> review or provide feedback on students’ CCE document, which should be a reflection of students’ independent work. Peer review (e.g., fellow students, interns and post-docs) of written work is permitted.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183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D8AF1-59E3-4E28-B3EB-165D5DC88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DFF81E8-2964-43DD-9BF9-86ADABBF3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BE0552-64A5-4BFF-8DBC-6CA30DD72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3736F094-FD6C-4CAC-AC97-88B0AE80CB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5A13566E-B1F4-4544-9C02-D9F0A54BC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8" name="Oval 17">
              <a:extLst>
                <a:ext uri="{FF2B5EF4-FFF2-40B4-BE49-F238E27FC236}">
                  <a16:creationId xmlns:a16="http://schemas.microsoft.com/office/drawing/2014/main" id="{D7255665-1DF2-4DDA-A13F-9F326B3A5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a:extLst>
              <a:ext uri="{FF2B5EF4-FFF2-40B4-BE49-F238E27FC236}">
                <a16:creationId xmlns:a16="http://schemas.microsoft.com/office/drawing/2014/main" id="{1211D972-B7CA-42AA-9FC6-0DC03C1A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Black and brown cats yawning">
            <a:extLst>
              <a:ext uri="{FF2B5EF4-FFF2-40B4-BE49-F238E27FC236}">
                <a16:creationId xmlns:a16="http://schemas.microsoft.com/office/drawing/2014/main" id="{59C3947F-5580-4EF3-BD10-6821AE6EB10C}"/>
              </a:ext>
            </a:extLst>
          </p:cNvPr>
          <p:cNvPicPr>
            <a:picLocks noChangeAspect="1"/>
          </p:cNvPicPr>
          <p:nvPr/>
        </p:nvPicPr>
        <p:blipFill rotWithShape="1">
          <a:blip r:embed="rId6"/>
          <a:srcRect t="43477" b="273"/>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42D4C4BF-D625-406D-9528-001C8CE3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51560" y="4355692"/>
            <a:ext cx="9085940" cy="1472224"/>
          </a:xfrm>
        </p:spPr>
        <p:txBody>
          <a:bodyPr vert="horz" lIns="91440" tIns="45720" rIns="91440" bIns="45720" rtlCol="0" anchor="b">
            <a:normAutofit/>
          </a:bodyPr>
          <a:lstStyle/>
          <a:p>
            <a:r>
              <a:rPr lang="en-US" sz="7400" kern="1200" cap="none" baseline="0">
                <a:blipFill dpi="0" rotWithShape="1">
                  <a:blip r:embed="rId4"/>
                  <a:srcRect/>
                  <a:tile tx="6350" ty="-127000" sx="65000" sy="64000" flip="none" algn="tl"/>
                </a:blipFill>
                <a:latin typeface="+mj-lt"/>
                <a:ea typeface="+mj-ea"/>
                <a:cs typeface="+mj-cs"/>
              </a:rPr>
              <a:t>Facts vs. Myths</a:t>
            </a:r>
          </a:p>
        </p:txBody>
      </p:sp>
      <p:grpSp>
        <p:nvGrpSpPr>
          <p:cNvPr id="24" name="Group 23">
            <a:extLst>
              <a:ext uri="{FF2B5EF4-FFF2-40B4-BE49-F238E27FC236}">
                <a16:creationId xmlns:a16="http://schemas.microsoft.com/office/drawing/2014/main" id="{E338BB70-4256-4514-BA1C-E72F3183F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5" name="Oval 24">
              <a:extLst>
                <a:ext uri="{FF2B5EF4-FFF2-40B4-BE49-F238E27FC236}">
                  <a16:creationId xmlns:a16="http://schemas.microsoft.com/office/drawing/2014/main" id="{91218D88-B948-435E-A82D-93BE5F098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A8EAC300-6464-49C0-8F29-B68528304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1940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70"/>
            <a:ext cx="12192000" cy="1153099"/>
          </a:xfrm>
        </p:spPr>
        <p:txBody>
          <a:bodyPr>
            <a:normAutofit/>
          </a:bodyPr>
          <a:lstStyle/>
          <a:p>
            <a:pPr algn="ctr"/>
            <a:r>
              <a:rPr lang="en-US" sz="2800" dirty="0"/>
              <a:t>MYTH:  You must use a case from a specific theoretical orientation (e.g., CBT) to pass your CCE. </a:t>
            </a:r>
          </a:p>
        </p:txBody>
      </p:sp>
      <p:sp>
        <p:nvSpPr>
          <p:cNvPr id="3" name="Content Placeholder 2"/>
          <p:cNvSpPr>
            <a:spLocks noGrp="1"/>
          </p:cNvSpPr>
          <p:nvPr>
            <p:ph idx="1"/>
          </p:nvPr>
        </p:nvSpPr>
        <p:spPr>
          <a:xfrm>
            <a:off x="525262" y="1376639"/>
            <a:ext cx="11141476" cy="5481361"/>
          </a:xfrm>
        </p:spPr>
        <p:txBody>
          <a:bodyPr>
            <a:normAutofit fontScale="92500" lnSpcReduction="20000"/>
          </a:bodyPr>
          <a:lstStyle/>
          <a:p>
            <a:pPr marL="0" indent="0">
              <a:buNone/>
            </a:pPr>
            <a:r>
              <a:rPr lang="en-US" b="1" i="1" dirty="0">
                <a:solidFill>
                  <a:srgbClr val="FF0000"/>
                </a:solidFill>
              </a:rPr>
              <a:t>VARIATIONS</a:t>
            </a:r>
            <a:r>
              <a:rPr lang="en-US" b="1" dirty="0">
                <a:solidFill>
                  <a:srgbClr val="FF0000"/>
                </a:solidFill>
              </a:rPr>
              <a:t>:  You cannot use a psychodynamic orientation.  You cannot use an eclectic approach or “combine” multiple theoretical orientations. </a:t>
            </a:r>
          </a:p>
          <a:p>
            <a:pPr marL="0" indent="0">
              <a:buNone/>
            </a:pPr>
            <a:r>
              <a:rPr lang="en-US" b="1" dirty="0"/>
              <a:t>FACTS:</a:t>
            </a:r>
          </a:p>
          <a:p>
            <a:r>
              <a:rPr lang="en-US" dirty="0"/>
              <a:t>Any case that is an interactive, evidence-based, generally accepted treatment (or treatments) in clinical psychology are acceptable. Evidence-based treatments refer to treatments (broadly speaking) or intervention strategies that have research demonstrating their efficacy. Students sometimes interpret the term “evidence-based” to mean manualized treatments, but evidence-based treatments are </a:t>
            </a:r>
            <a:r>
              <a:rPr lang="en-US" b="1" u="sng" dirty="0"/>
              <a:t>NOT</a:t>
            </a:r>
            <a:r>
              <a:rPr lang="en-US" dirty="0"/>
              <a:t> limited to manualized treatments. Many psychodynamic approaches have an evidence base to support them. </a:t>
            </a:r>
          </a:p>
          <a:p>
            <a:endParaRPr lang="en-US" dirty="0"/>
          </a:p>
          <a:p>
            <a:r>
              <a:rPr lang="en-US" dirty="0"/>
              <a:t>Treatments limited only to relaxation training or play therapy are not allowed because they are not interactive (e.g., you would hear only the therapist and/or client and not the interactions between them). Broader treatments that include relaxation training and/or play therapy techniques as one component of treatment are permitted (when in doubt, check with DCT). </a:t>
            </a:r>
          </a:p>
          <a:p>
            <a:endParaRPr lang="en-US" dirty="0"/>
          </a:p>
          <a:p>
            <a:r>
              <a:rPr lang="en-US" dirty="0"/>
              <a:t>Using eclectic approaches (or “blending” conceptualizations) is permitted as long as the student does so in a reflective, thoughtful way and the approaches used are evidence-based treatments or strategies. Students who have failed claiming to be using eclectic approaches may have had very unstructured treatments that seemed not to be guided by any particular case conceptualization or combination of approaches at all. </a:t>
            </a:r>
          </a:p>
          <a:p>
            <a:endParaRPr lang="en-US" dirty="0"/>
          </a:p>
        </p:txBody>
      </p:sp>
    </p:spTree>
    <p:extLst>
      <p:ext uri="{BB962C8B-B14F-4D97-AF65-F5344CB8AC3E}">
        <p14:creationId xmlns:p14="http://schemas.microsoft.com/office/powerpoint/2010/main" val="423751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783"/>
            <a:ext cx="12192000" cy="1609344"/>
          </a:xfrm>
        </p:spPr>
        <p:txBody>
          <a:bodyPr>
            <a:normAutofit/>
          </a:bodyPr>
          <a:lstStyle/>
          <a:p>
            <a:pPr algn="ctr"/>
            <a:r>
              <a:rPr lang="en-US" sz="2800" dirty="0"/>
              <a:t>MYTH:  You must have a “clean, perfect” (i.e., not too complex) case to pass the CCE. </a:t>
            </a:r>
          </a:p>
        </p:txBody>
      </p:sp>
      <p:sp>
        <p:nvSpPr>
          <p:cNvPr id="3" name="Content Placeholder 2"/>
          <p:cNvSpPr>
            <a:spLocks noGrp="1"/>
          </p:cNvSpPr>
          <p:nvPr>
            <p:ph idx="1"/>
          </p:nvPr>
        </p:nvSpPr>
        <p:spPr>
          <a:xfrm>
            <a:off x="612560" y="1402672"/>
            <a:ext cx="11061576" cy="5455328"/>
          </a:xfrm>
        </p:spPr>
        <p:txBody>
          <a:bodyPr>
            <a:normAutofit fontScale="92500" lnSpcReduction="20000"/>
          </a:bodyPr>
          <a:lstStyle/>
          <a:p>
            <a:pPr marL="0" indent="0">
              <a:buNone/>
            </a:pPr>
            <a:r>
              <a:rPr lang="en-US" b="1" i="1" dirty="0">
                <a:solidFill>
                  <a:srgbClr val="FF0000"/>
                </a:solidFill>
              </a:rPr>
              <a:t>VARIATIONS</a:t>
            </a:r>
            <a:r>
              <a:rPr lang="en-US" b="1" dirty="0">
                <a:solidFill>
                  <a:srgbClr val="FF0000"/>
                </a:solidFill>
              </a:rPr>
              <a:t>:  I must be able to demonstrate positive outcomes/that my client met all therapy goals in order to pass my CCE. </a:t>
            </a:r>
          </a:p>
          <a:p>
            <a:pPr marL="0" indent="0">
              <a:buNone/>
            </a:pPr>
            <a:r>
              <a:rPr lang="en-US" sz="1900" b="1" dirty="0"/>
              <a:t>FACTS:</a:t>
            </a:r>
          </a:p>
          <a:p>
            <a:r>
              <a:rPr lang="en-US" dirty="0"/>
              <a:t>Choose a CCE case that demonstrates your competency in each of the competency areas. </a:t>
            </a:r>
          </a:p>
          <a:p>
            <a:pPr lvl="1"/>
            <a:r>
              <a:rPr lang="en-US" dirty="0"/>
              <a:t>Were you able to adequately assess and diagnose the client?</a:t>
            </a:r>
          </a:p>
          <a:p>
            <a:pPr lvl="1"/>
            <a:r>
              <a:rPr lang="en-US" dirty="0"/>
              <a:t>Did these inform your case conceptualization and treatment planning?</a:t>
            </a:r>
          </a:p>
          <a:p>
            <a:pPr lvl="1"/>
            <a:r>
              <a:rPr lang="en-US" dirty="0"/>
              <a:t>Did you demonstrate competency in the approach you were purporting to use?</a:t>
            </a:r>
          </a:p>
          <a:p>
            <a:pPr lvl="1"/>
            <a:r>
              <a:rPr lang="en-US" dirty="0"/>
              <a:t>Do you know how to evaluate outcome and critically evaluate your performance?</a:t>
            </a:r>
          </a:p>
          <a:p>
            <a:pPr lvl="1"/>
            <a:r>
              <a:rPr lang="en-US" dirty="0"/>
              <a:t>Were you able to identify the complexities in the case and problem solve appropriately?</a:t>
            </a:r>
          </a:p>
          <a:p>
            <a:pPr lvl="1"/>
            <a:endParaRPr lang="en-US" dirty="0"/>
          </a:p>
          <a:p>
            <a:r>
              <a:rPr lang="en-US" dirty="0"/>
              <a:t>Complex cases are permitted provided that they were not so complex that you feel that your ability to demonstrate your skills was overwhelmed. </a:t>
            </a:r>
          </a:p>
          <a:p>
            <a:endParaRPr lang="en-US" dirty="0"/>
          </a:p>
          <a:p>
            <a:r>
              <a:rPr lang="en-US" dirty="0"/>
              <a:t>Committee members understand that real-world clinical cases are complex and do not expect students to present only textbook cases of presenting problems. </a:t>
            </a:r>
          </a:p>
          <a:p>
            <a:endParaRPr lang="en-US" dirty="0"/>
          </a:p>
          <a:p>
            <a:r>
              <a:rPr lang="en-US" dirty="0"/>
              <a:t>Committee members understand that clinicians sometimes implement appropriate treatments and troubleshoot difficulties along the way, but clients do not improve for a variety of reasons. You can control the process, but you cannot always control the outcome.</a:t>
            </a:r>
          </a:p>
        </p:txBody>
      </p:sp>
    </p:spTree>
    <p:extLst>
      <p:ext uri="{BB962C8B-B14F-4D97-AF65-F5344CB8AC3E}">
        <p14:creationId xmlns:p14="http://schemas.microsoft.com/office/powerpoint/2010/main" val="146371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3200" dirty="0"/>
              <a:t>MYTH:  My committee members do not subscribe to the theoretical orientation used for my CCE case. I’m afraid I’m going to fail!</a:t>
            </a:r>
          </a:p>
        </p:txBody>
      </p:sp>
      <p:sp>
        <p:nvSpPr>
          <p:cNvPr id="3" name="Content Placeholder 2"/>
          <p:cNvSpPr>
            <a:spLocks noGrp="1"/>
          </p:cNvSpPr>
          <p:nvPr>
            <p:ph idx="1"/>
          </p:nvPr>
        </p:nvSpPr>
        <p:spPr>
          <a:xfrm>
            <a:off x="422223" y="1609343"/>
            <a:ext cx="11347554" cy="5084419"/>
          </a:xfrm>
        </p:spPr>
        <p:txBody>
          <a:bodyPr>
            <a:normAutofit fontScale="85000" lnSpcReduction="10000"/>
          </a:bodyPr>
          <a:lstStyle/>
          <a:p>
            <a:pPr marL="0" indent="0">
              <a:buNone/>
            </a:pPr>
            <a:r>
              <a:rPr lang="en-US" b="1" i="1" dirty="0">
                <a:solidFill>
                  <a:srgbClr val="FF0000"/>
                </a:solidFill>
              </a:rPr>
              <a:t>VARIATIONS</a:t>
            </a:r>
            <a:r>
              <a:rPr lang="en-US" b="1" dirty="0">
                <a:solidFill>
                  <a:srgbClr val="FF0000"/>
                </a:solidFill>
              </a:rPr>
              <a:t>:  My committee members have very different approaches to (a) assessment and/or (b) therapy, and there is no way to make them both happy</a:t>
            </a:r>
          </a:p>
          <a:p>
            <a:pPr marL="0" indent="0">
              <a:buNone/>
            </a:pPr>
            <a:r>
              <a:rPr lang="en-US" b="1" dirty="0"/>
              <a:t>FACTS:</a:t>
            </a:r>
            <a:endParaRPr lang="en-US" dirty="0"/>
          </a:p>
          <a:p>
            <a:r>
              <a:rPr lang="en-US" dirty="0"/>
              <a:t>Remember, the committee is there to evaluate your work based on widely accepted case conceptualizations and treatment model(s) and not just those from their own theoretical orientation. </a:t>
            </a:r>
            <a:r>
              <a:rPr lang="en-US" b="1" dirty="0">
                <a:solidFill>
                  <a:srgbClr val="00B0F0"/>
                </a:solidFill>
              </a:rPr>
              <a:t>Committee members should not base pass-fail decisions on the case conceptualization/treatment model or assessments you chose so long as it is within the standards of clinical practice and implemented well.</a:t>
            </a:r>
          </a:p>
          <a:p>
            <a:r>
              <a:rPr lang="en-US" dirty="0"/>
              <a:t>Many faculty are more open than you think to approaches beyond our own, as long as they are conceptualized and implemented well. </a:t>
            </a:r>
          </a:p>
          <a:p>
            <a:r>
              <a:rPr lang="en-US" dirty="0"/>
              <a:t>If you wish, you could use your alternate conceptualization (or alternate assessment plan) to address these concerns, learning more about a different way you could approach the same problem along the way.  </a:t>
            </a:r>
          </a:p>
          <a:p>
            <a:r>
              <a:rPr lang="en-US" dirty="0"/>
              <a:t>In general, though, try not to worry about what the “right” or “wrong” answers might be based on your committee.  Instead, </a:t>
            </a:r>
            <a:r>
              <a:rPr lang="en-US" u="sng" dirty="0"/>
              <a:t>show your committee that you understand the advantages and disadvantages to different approaches and be able to discuss why you chose your treatment model or assessment plan for your specific client</a:t>
            </a:r>
            <a:r>
              <a:rPr lang="en-US" dirty="0"/>
              <a:t>. </a:t>
            </a:r>
          </a:p>
          <a:p>
            <a:r>
              <a:rPr lang="en-US" dirty="0"/>
              <a:t>Committee members base pass-fail decisions on whether you were able to demonstrate competency within the theoretical orientation you chose (assuming it is an interactive, evidence-based, generally accepted treatment in clinical psychology), not whether you chose their preferred theoretical orientation or assessments. </a:t>
            </a:r>
          </a:p>
          <a:p>
            <a:pPr marL="0" indent="0">
              <a:buNone/>
            </a:pPr>
            <a:endParaRPr lang="en-US" b="1" dirty="0"/>
          </a:p>
        </p:txBody>
      </p:sp>
    </p:spTree>
    <p:extLst>
      <p:ext uri="{BB962C8B-B14F-4D97-AF65-F5344CB8AC3E}">
        <p14:creationId xmlns:p14="http://schemas.microsoft.com/office/powerpoint/2010/main" val="19292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1490145" y="2376862"/>
            <a:ext cx="2640646" cy="2104273"/>
          </a:xfrm>
          <a:noFill/>
        </p:spPr>
        <p:txBody>
          <a:bodyPr>
            <a:normAutofit/>
          </a:bodyPr>
          <a:lstStyle/>
          <a:p>
            <a:pPr algn="ctr"/>
            <a:r>
              <a:rPr lang="en-US" sz="2300">
                <a:solidFill>
                  <a:srgbClr val="FFFFFF"/>
                </a:solidFill>
              </a:rPr>
              <a:t>MYTH:  Faculty members each have their own checklist, and these vary widely.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081089" y="725394"/>
            <a:ext cx="5142658" cy="5407212"/>
          </a:xfrm>
        </p:spPr>
        <p:txBody>
          <a:bodyPr anchor="ctr">
            <a:normAutofit/>
          </a:bodyPr>
          <a:lstStyle/>
          <a:p>
            <a:pPr marL="0" indent="0">
              <a:buNone/>
            </a:pPr>
            <a:r>
              <a:rPr lang="en-US" b="1" dirty="0"/>
              <a:t>FACTS</a:t>
            </a:r>
            <a:r>
              <a:rPr lang="en-US" dirty="0"/>
              <a:t>:</a:t>
            </a:r>
          </a:p>
          <a:p>
            <a:r>
              <a:rPr lang="en-US" dirty="0"/>
              <a:t>Faculty members all use the CCE Rating Form, which has recently been updated to add behavioral descriptors for each item. While faculty members may have different theoretical orientations and/or personal preferences for how cases should be handled, they are rating student performance on one standard CCE Rating Form. </a:t>
            </a:r>
          </a:p>
          <a:p>
            <a:endParaRPr lang="en-US" dirty="0"/>
          </a:p>
          <a:p>
            <a:r>
              <a:rPr lang="en-US" dirty="0"/>
              <a:t>Faculty members are also provided a Faculty CCE training to train them on the revised CCE Rating Form and further strengthen faculty agreement on ratings. </a:t>
            </a:r>
          </a:p>
        </p:txBody>
      </p:sp>
    </p:spTree>
    <p:extLst>
      <p:ext uri="{BB962C8B-B14F-4D97-AF65-F5344CB8AC3E}">
        <p14:creationId xmlns:p14="http://schemas.microsoft.com/office/powerpoint/2010/main" val="620934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0"/>
            <a:ext cx="11414234" cy="1609344"/>
          </a:xfrm>
        </p:spPr>
        <p:txBody>
          <a:bodyPr>
            <a:normAutofit/>
          </a:bodyPr>
          <a:lstStyle/>
          <a:p>
            <a:pPr algn="ctr"/>
            <a:r>
              <a:rPr lang="en-US" sz="2400" dirty="0"/>
              <a:t>MYTH:  You may not present a case where the client presents with an Adjustment Disorder, an “Other Specified” Disorder, or “Other Conditions That May Be a Focus of Clinical Attention” (V-code).</a:t>
            </a:r>
          </a:p>
        </p:txBody>
      </p:sp>
      <p:sp>
        <p:nvSpPr>
          <p:cNvPr id="3" name="Content Placeholder 2"/>
          <p:cNvSpPr>
            <a:spLocks noGrp="1"/>
          </p:cNvSpPr>
          <p:nvPr>
            <p:ph idx="1"/>
          </p:nvPr>
        </p:nvSpPr>
        <p:spPr>
          <a:xfrm>
            <a:off x="536027" y="1745979"/>
            <a:ext cx="11193517" cy="4928090"/>
          </a:xfrm>
        </p:spPr>
        <p:txBody>
          <a:bodyPr>
            <a:normAutofit lnSpcReduction="10000"/>
          </a:bodyPr>
          <a:lstStyle/>
          <a:p>
            <a:pPr marL="0" indent="0">
              <a:buNone/>
            </a:pPr>
            <a:r>
              <a:rPr lang="en-US" b="1" dirty="0"/>
              <a:t>FACTS</a:t>
            </a:r>
            <a:r>
              <a:rPr lang="en-US" dirty="0"/>
              <a:t>:</a:t>
            </a:r>
          </a:p>
          <a:p>
            <a:r>
              <a:rPr lang="en-US" dirty="0"/>
              <a:t>Students are not limited in their choice of presenting problems as long as it fits within the framework of applied clinical psychology. </a:t>
            </a:r>
          </a:p>
          <a:p>
            <a:endParaRPr lang="en-US" dirty="0"/>
          </a:p>
          <a:p>
            <a:r>
              <a:rPr lang="en-US" dirty="0"/>
              <a:t>Presenting problems meeting diagnostic criteria for Adjustment Disorders, Other Conditions That May Be a Focus of Clinical Attention and the Other Specified (previously NOS) categories are appropriate content for CCE as long as the case lends itself to standards of care within clinical psychology and allows the CCE Committee sufficient material to evaluate student competency across domains using the CCE Rating Form.</a:t>
            </a:r>
          </a:p>
          <a:p>
            <a:endParaRPr lang="en-US" dirty="0"/>
          </a:p>
          <a:p>
            <a:r>
              <a:rPr lang="en-US" dirty="0"/>
              <a:t>Any questions regarding the appropriateness of a particular case may be posed to the Director of Clinical Training for clarification in advance of submitting CCE materials. </a:t>
            </a:r>
          </a:p>
          <a:p>
            <a:endParaRPr lang="en-US" dirty="0"/>
          </a:p>
          <a:p>
            <a:r>
              <a:rPr lang="en-US" dirty="0"/>
              <a:t>More information on case selection is included in the CCE Guidelines document.</a:t>
            </a:r>
          </a:p>
        </p:txBody>
      </p:sp>
    </p:spTree>
    <p:extLst>
      <p:ext uri="{BB962C8B-B14F-4D97-AF65-F5344CB8AC3E}">
        <p14:creationId xmlns:p14="http://schemas.microsoft.com/office/powerpoint/2010/main" val="169005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484632"/>
            <a:ext cx="10058400" cy="1609344"/>
          </a:xfrm>
        </p:spPr>
        <p:txBody>
          <a:bodyPr>
            <a:normAutofit/>
          </a:bodyPr>
          <a:lstStyle/>
          <a:p>
            <a:r>
              <a:rPr lang="en-US" sz="3400"/>
              <a:t>MYTH:  You may not present a case where sessions were conducted in a language other than English.</a:t>
            </a:r>
          </a:p>
        </p:txBody>
      </p:sp>
      <p:grpSp>
        <p:nvGrpSpPr>
          <p:cNvPr id="24" name="Group 2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EB4AC034-4770-41EF-818A-CDDAAA005C71}"/>
              </a:ext>
            </a:extLst>
          </p:cNvPr>
          <p:cNvGraphicFramePr>
            <a:graphicFrameLocks noGrp="1"/>
          </p:cNvGraphicFramePr>
          <p:nvPr>
            <p:ph idx="1"/>
            <p:extLst>
              <p:ext uri="{D42A27DB-BD31-4B8C-83A1-F6EECF244321}">
                <p14:modId xmlns:p14="http://schemas.microsoft.com/office/powerpoint/2010/main" val="377422918"/>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128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normAutofit/>
          </a:bodyPr>
          <a:lstStyle/>
          <a:p>
            <a:pPr algn="ctr"/>
            <a:r>
              <a:rPr lang="en-US" sz="3200" dirty="0"/>
              <a:t>MYTH: Whether a student passes or fails depends more on their committee than on their performance. </a:t>
            </a:r>
          </a:p>
        </p:txBody>
      </p:sp>
      <p:sp>
        <p:nvSpPr>
          <p:cNvPr id="3" name="Content Placeholder 2"/>
          <p:cNvSpPr>
            <a:spLocks noGrp="1"/>
          </p:cNvSpPr>
          <p:nvPr>
            <p:ph idx="1"/>
          </p:nvPr>
        </p:nvSpPr>
        <p:spPr>
          <a:xfrm>
            <a:off x="525518" y="1609343"/>
            <a:ext cx="11109434" cy="5113189"/>
          </a:xfrm>
        </p:spPr>
        <p:txBody>
          <a:bodyPr/>
          <a:lstStyle/>
          <a:p>
            <a:pPr marL="0" indent="0">
              <a:buNone/>
            </a:pPr>
            <a:r>
              <a:rPr lang="en-US" sz="1800" b="1" i="1" dirty="0">
                <a:solidFill>
                  <a:srgbClr val="FF0000"/>
                </a:solidFill>
              </a:rPr>
              <a:t>VARIATIONS</a:t>
            </a:r>
            <a:r>
              <a:rPr lang="en-US" sz="1800" b="1" dirty="0">
                <a:solidFill>
                  <a:srgbClr val="FF0000"/>
                </a:solidFill>
              </a:rPr>
              <a:t>: There is consistently poor reliability and inter-rater agreement on pass vs. fail decisions. There are faculty members with a long history of failing students. </a:t>
            </a:r>
          </a:p>
          <a:p>
            <a:pPr marL="0" indent="0">
              <a:buNone/>
            </a:pPr>
            <a:endParaRPr lang="en-US" sz="1800" b="1" dirty="0">
              <a:solidFill>
                <a:srgbClr val="FF0000"/>
              </a:solidFill>
            </a:endParaRPr>
          </a:p>
          <a:p>
            <a:pPr marL="0" indent="0">
              <a:buNone/>
            </a:pPr>
            <a:r>
              <a:rPr lang="en-US" sz="1800" b="1" dirty="0"/>
              <a:t>FACTS:</a:t>
            </a:r>
          </a:p>
          <a:p>
            <a:r>
              <a:rPr lang="en-US" sz="1800" b="1" dirty="0">
                <a:solidFill>
                  <a:srgbClr val="FF0000"/>
                </a:solidFill>
              </a:rPr>
              <a:t>The pass rate is high.</a:t>
            </a:r>
            <a:r>
              <a:rPr lang="en-US" sz="1800" dirty="0"/>
              <a:t> 2021, the pass rate was 96 percent!. It was 95% in 2019 and 98% in 2020!</a:t>
            </a:r>
          </a:p>
          <a:p>
            <a:pPr lvl="1"/>
            <a:r>
              <a:rPr lang="en-US" dirty="0"/>
              <a:t>Faculty Agreement on pass-fail decisions is high (98.8%). </a:t>
            </a:r>
          </a:p>
          <a:p>
            <a:pPr marL="0" indent="0">
              <a:buNone/>
            </a:pPr>
            <a:endParaRPr lang="en-US" sz="1800" dirty="0"/>
          </a:p>
          <a:p>
            <a:r>
              <a:rPr lang="en-US" sz="1800" dirty="0"/>
              <a:t>In general, pass vs. fail decisions are supported by student scores on the CCE Rating Form.</a:t>
            </a:r>
          </a:p>
          <a:p>
            <a:pPr lvl="1"/>
            <a:r>
              <a:rPr lang="en-US" sz="1600" dirty="0"/>
              <a:t>Average passing score was 85, whereas the average failing score was 60.  </a:t>
            </a:r>
          </a:p>
          <a:p>
            <a:pPr marL="274320" lvl="1" indent="0">
              <a:buNone/>
            </a:pPr>
            <a:endParaRPr lang="en-US" sz="1600" dirty="0"/>
          </a:p>
        </p:txBody>
      </p:sp>
    </p:spTree>
    <p:extLst>
      <p:ext uri="{BB962C8B-B14F-4D97-AF65-F5344CB8AC3E}">
        <p14:creationId xmlns:p14="http://schemas.microsoft.com/office/powerpoint/2010/main" val="81292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65364"/>
            <a:ext cx="10058400" cy="1387744"/>
          </a:xfrm>
        </p:spPr>
        <p:txBody>
          <a:bodyPr/>
          <a:lstStyle/>
          <a:p>
            <a:r>
              <a:rPr lang="en-US" dirty="0"/>
              <a:t>Clinical Competency Areas</a:t>
            </a:r>
          </a:p>
        </p:txBody>
      </p:sp>
      <p:sp>
        <p:nvSpPr>
          <p:cNvPr id="3" name="Content Placeholder 2"/>
          <p:cNvSpPr>
            <a:spLocks noGrp="1"/>
          </p:cNvSpPr>
          <p:nvPr>
            <p:ph idx="1"/>
          </p:nvPr>
        </p:nvSpPr>
        <p:spPr>
          <a:xfrm>
            <a:off x="1066800" y="1484243"/>
            <a:ext cx="10058400" cy="5168347"/>
          </a:xfrm>
        </p:spPr>
        <p:txBody>
          <a:bodyPr>
            <a:normAutofit fontScale="62500" lnSpcReduction="20000"/>
          </a:bodyPr>
          <a:lstStyle/>
          <a:p>
            <a:r>
              <a:rPr lang="en-US" sz="2300" dirty="0"/>
              <a:t>Assessment and Diagnosis (assessed via the document and presentation/oral defense)</a:t>
            </a:r>
          </a:p>
          <a:p>
            <a:pPr lvl="1"/>
            <a:r>
              <a:rPr lang="en-US" sz="2300" dirty="0"/>
              <a:t>Assessment:  Intake Interviews, Psychological Testing, Mental Status Examination, Monitoring of Treatment Progress</a:t>
            </a:r>
          </a:p>
          <a:p>
            <a:pPr lvl="1"/>
            <a:r>
              <a:rPr lang="en-US" sz="2300" dirty="0"/>
              <a:t>Diagnosis: DSM-5 Diagnoses Assigned, Differential Diagnosis, and Written Justification for Diagnosis</a:t>
            </a:r>
          </a:p>
          <a:p>
            <a:pPr lvl="1"/>
            <a:endParaRPr lang="en-US" sz="2300" dirty="0"/>
          </a:p>
          <a:p>
            <a:r>
              <a:rPr lang="en-US" sz="2300" dirty="0"/>
              <a:t>Intervention</a:t>
            </a:r>
          </a:p>
          <a:p>
            <a:pPr lvl="1"/>
            <a:r>
              <a:rPr lang="en-US" sz="2300" dirty="0"/>
              <a:t>Theoretical Model, Relevance, Integration, Flexibility of Approach (Alternate Conceptualization), Strengths and Limitations of Both Primary and Alternate Conceptualization (via Document, Presentation/oral defense)</a:t>
            </a:r>
          </a:p>
          <a:p>
            <a:pPr lvl="1"/>
            <a:r>
              <a:rPr lang="en-US" sz="2300" dirty="0"/>
              <a:t>Fidelity of Intervention and Intervention Skills (via </a:t>
            </a:r>
            <a:r>
              <a:rPr lang="en-US" sz="2300" b="1" dirty="0" err="1"/>
              <a:t>Theravue</a:t>
            </a:r>
            <a:r>
              <a:rPr lang="en-US" sz="2300" b="1" dirty="0"/>
              <a:t> / </a:t>
            </a:r>
            <a:r>
              <a:rPr lang="en-US" sz="2300" b="1" dirty="0" err="1"/>
              <a:t>Skillsetter</a:t>
            </a:r>
            <a:r>
              <a:rPr lang="en-US" sz="2300" b="1" dirty="0"/>
              <a:t>  </a:t>
            </a:r>
            <a:r>
              <a:rPr lang="en-US" sz="2300" dirty="0"/>
              <a:t>and Transcript), as well as Individualization of Treatment (via Document and Presentation/oral defense)</a:t>
            </a:r>
          </a:p>
          <a:p>
            <a:pPr lvl="1"/>
            <a:endParaRPr lang="en-US" sz="2300" dirty="0"/>
          </a:p>
          <a:p>
            <a:r>
              <a:rPr lang="en-US" sz="2300" dirty="0"/>
              <a:t>Communication and Interpersonal Skills</a:t>
            </a:r>
          </a:p>
          <a:p>
            <a:pPr lvl="1"/>
            <a:r>
              <a:rPr lang="en-US" sz="2300" dirty="0"/>
              <a:t>Listening, Understanding and Empathy and Open-Ended Questioning/Other Facilitating Techniques (both via </a:t>
            </a:r>
            <a:r>
              <a:rPr lang="en-US" sz="2300" b="1" dirty="0" err="1"/>
              <a:t>Theravue</a:t>
            </a:r>
            <a:r>
              <a:rPr lang="en-US" sz="2300" b="1" dirty="0"/>
              <a:t> / </a:t>
            </a:r>
            <a:r>
              <a:rPr lang="en-US" sz="2300" b="1" dirty="0" err="1"/>
              <a:t>Skillsetter</a:t>
            </a:r>
            <a:r>
              <a:rPr lang="en-US" sz="2300" b="1" dirty="0"/>
              <a:t> </a:t>
            </a:r>
            <a:r>
              <a:rPr lang="en-US" sz="2300" dirty="0"/>
              <a:t>and Transcript)</a:t>
            </a:r>
          </a:p>
          <a:p>
            <a:pPr lvl="1"/>
            <a:r>
              <a:rPr lang="en-US" sz="2300" dirty="0"/>
              <a:t>Written Communication (via CCE document)</a:t>
            </a:r>
          </a:p>
          <a:p>
            <a:pPr lvl="1"/>
            <a:r>
              <a:rPr lang="en-US" sz="2300" dirty="0"/>
              <a:t>Oral Communication (via CCE Presentation and Oral Defense)</a:t>
            </a:r>
          </a:p>
          <a:p>
            <a:pPr marL="274320" lvl="1" indent="0">
              <a:buNone/>
            </a:pPr>
            <a:endParaRPr lang="en-US" sz="2300" dirty="0"/>
          </a:p>
          <a:p>
            <a:r>
              <a:rPr lang="en-US" sz="2300" dirty="0"/>
              <a:t>Professionalism – (all of the above are assessed via document, </a:t>
            </a:r>
            <a:r>
              <a:rPr lang="en-US" sz="2300" b="1" dirty="0" err="1"/>
              <a:t>Theravue</a:t>
            </a:r>
            <a:r>
              <a:rPr lang="en-US" sz="2300" b="1" dirty="0"/>
              <a:t> / </a:t>
            </a:r>
            <a:r>
              <a:rPr lang="en-US" sz="2300" b="1" dirty="0" err="1"/>
              <a:t>Skillsetter</a:t>
            </a:r>
            <a:r>
              <a:rPr lang="en-US" sz="2300" b="1" dirty="0"/>
              <a:t>, </a:t>
            </a:r>
            <a:r>
              <a:rPr lang="en-US" sz="2300" dirty="0"/>
              <a:t>presentation, and Oral defense)</a:t>
            </a:r>
          </a:p>
          <a:p>
            <a:pPr lvl="1"/>
            <a:r>
              <a:rPr lang="en-US" sz="2300" dirty="0"/>
              <a:t>Legal and Ethical Issues</a:t>
            </a:r>
          </a:p>
          <a:p>
            <a:pPr lvl="1"/>
            <a:r>
              <a:rPr lang="en-US" sz="2300" dirty="0"/>
              <a:t>Diversity</a:t>
            </a:r>
          </a:p>
          <a:p>
            <a:pPr lvl="1"/>
            <a:r>
              <a:rPr lang="en-US" sz="2300" dirty="0"/>
              <a:t>Outcome/Self Critique</a:t>
            </a:r>
          </a:p>
          <a:p>
            <a:pPr marL="548640" lvl="2" indent="0">
              <a:buNone/>
            </a:pPr>
            <a:endParaRPr lang="en-US" sz="2100" dirty="0"/>
          </a:p>
          <a:p>
            <a:pPr marL="548640" lvl="2" indent="0">
              <a:buNone/>
            </a:pPr>
            <a:endParaRPr lang="en-US" sz="2100" dirty="0"/>
          </a:p>
          <a:p>
            <a:pPr marL="274320" lvl="1" indent="0" algn="r">
              <a:buNone/>
            </a:pPr>
            <a:r>
              <a:rPr lang="en-US" sz="2100" dirty="0"/>
              <a:t>***These areas are assessed using the CCE rating form: </a:t>
            </a:r>
            <a:r>
              <a:rPr lang="en-US" sz="2100" dirty="0">
                <a:hlinkClick r:id="rId3"/>
              </a:rPr>
              <a:t>https://psychology.nova.edu/students/current-students.html</a:t>
            </a:r>
            <a:endParaRPr lang="en-US" sz="2100" dirty="0"/>
          </a:p>
        </p:txBody>
      </p:sp>
    </p:spTree>
    <p:extLst>
      <p:ext uri="{BB962C8B-B14F-4D97-AF65-F5344CB8AC3E}">
        <p14:creationId xmlns:p14="http://schemas.microsoft.com/office/powerpoint/2010/main" val="3756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500"/>
                                        <p:tgtEl>
                                          <p:spTgt spid="3">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500"/>
                                        <p:tgtEl>
                                          <p:spTgt spid="3">
                                            <p:txEl>
                                              <p:pRg st="16" end="1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animEffect transition="in" filter="fade">
                                      <p:cBhvr>
                                        <p:cTn id="55"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93792"/>
          </a:xfrm>
        </p:spPr>
        <p:txBody>
          <a:bodyPr>
            <a:normAutofit/>
          </a:bodyPr>
          <a:lstStyle/>
          <a:p>
            <a:pPr algn="ctr"/>
            <a:r>
              <a:rPr lang="en-US" sz="3200" dirty="0"/>
              <a:t>There is a CCE fail quota. </a:t>
            </a:r>
          </a:p>
        </p:txBody>
      </p:sp>
      <p:sp>
        <p:nvSpPr>
          <p:cNvPr id="3" name="Content Placeholder 2"/>
          <p:cNvSpPr>
            <a:spLocks noGrp="1"/>
          </p:cNvSpPr>
          <p:nvPr>
            <p:ph idx="1"/>
          </p:nvPr>
        </p:nvSpPr>
        <p:spPr>
          <a:xfrm>
            <a:off x="1069848" y="1501254"/>
            <a:ext cx="10058400" cy="4670946"/>
          </a:xfrm>
        </p:spPr>
        <p:txBody>
          <a:bodyPr/>
          <a:lstStyle/>
          <a:p>
            <a:r>
              <a:rPr lang="en-US" i="1" dirty="0"/>
              <a:t>VARIATION</a:t>
            </a:r>
            <a:r>
              <a:rPr lang="en-US" dirty="0"/>
              <a:t>:  We are required to have a certain number of students fail each year, so the more students who pass the CCE, the more worried I get!</a:t>
            </a:r>
          </a:p>
          <a:p>
            <a:pPr marL="0" indent="0">
              <a:buNone/>
            </a:pPr>
            <a:endParaRPr lang="en-US" dirty="0"/>
          </a:p>
          <a:p>
            <a:pPr marL="0" indent="0">
              <a:buNone/>
            </a:pPr>
            <a:r>
              <a:rPr lang="en-US" dirty="0"/>
              <a:t>FACT:</a:t>
            </a:r>
          </a:p>
          <a:p>
            <a:pPr marL="0" indent="0">
              <a:buNone/>
            </a:pPr>
            <a:r>
              <a:rPr lang="en-US" dirty="0"/>
              <a:t>This is fake news.</a:t>
            </a:r>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41" y="2560093"/>
            <a:ext cx="3193576" cy="2940031"/>
          </a:xfrm>
          <a:prstGeom prst="rect">
            <a:avLst/>
          </a:prstGeom>
        </p:spPr>
      </p:pic>
    </p:spTree>
    <p:extLst>
      <p:ext uri="{BB962C8B-B14F-4D97-AF65-F5344CB8AC3E}">
        <p14:creationId xmlns:p14="http://schemas.microsoft.com/office/powerpoint/2010/main" val="927690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28">
            <a:extLst>
              <a:ext uri="{FF2B5EF4-FFF2-40B4-BE49-F238E27FC236}">
                <a16:creationId xmlns:a16="http://schemas.microsoft.com/office/drawing/2014/main" id="{888D8AF1-59E3-4E28-B3EB-165D5DC88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30">
            <a:extLst>
              <a:ext uri="{FF2B5EF4-FFF2-40B4-BE49-F238E27FC236}">
                <a16:creationId xmlns:a16="http://schemas.microsoft.com/office/drawing/2014/main" id="{6DFF81E8-2964-43DD-9BF9-86ADABBF3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32">
            <a:extLst>
              <a:ext uri="{FF2B5EF4-FFF2-40B4-BE49-F238E27FC236}">
                <a16:creationId xmlns:a16="http://schemas.microsoft.com/office/drawing/2014/main" id="{2ABE0552-64A5-4BFF-8DBC-6CA30DD72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6" name="Group 34">
            <a:extLst>
              <a:ext uri="{FF2B5EF4-FFF2-40B4-BE49-F238E27FC236}">
                <a16:creationId xmlns:a16="http://schemas.microsoft.com/office/drawing/2014/main" id="{3736F094-FD6C-4CAC-AC97-88B0AE80CB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6" name="Oval 35">
              <a:extLst>
                <a:ext uri="{FF2B5EF4-FFF2-40B4-BE49-F238E27FC236}">
                  <a16:creationId xmlns:a16="http://schemas.microsoft.com/office/drawing/2014/main" id="{5A13566E-B1F4-4544-9C02-D9F0A54BC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37" name="Oval 36">
              <a:extLst>
                <a:ext uri="{FF2B5EF4-FFF2-40B4-BE49-F238E27FC236}">
                  <a16:creationId xmlns:a16="http://schemas.microsoft.com/office/drawing/2014/main" id="{D7255665-1DF2-4DDA-A13F-9F326B3A5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57" name="Rectangle 38">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0">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534654" y="702365"/>
            <a:ext cx="3896264" cy="3765666"/>
          </a:xfrm>
        </p:spPr>
        <p:txBody>
          <a:bodyPr vert="horz" lIns="91440" tIns="45720" rIns="91440" bIns="45720" rtlCol="0" anchor="b">
            <a:normAutofit/>
          </a:bodyPr>
          <a:lstStyle/>
          <a:p>
            <a:r>
              <a:rPr lang="en-US" sz="4000" kern="1200" cap="none" baseline="0">
                <a:blipFill dpi="0" rotWithShape="1">
                  <a:blip r:embed="rId4"/>
                  <a:srcRect/>
                  <a:tile tx="6350" ty="-127000" sx="65000" sy="64000" flip="none" algn="tl"/>
                </a:blipFill>
                <a:latin typeface="+mj-lt"/>
                <a:ea typeface="+mj-ea"/>
                <a:cs typeface="+mj-cs"/>
              </a:rPr>
              <a:t>Time and Stress Management</a:t>
            </a:r>
          </a:p>
        </p:txBody>
      </p:sp>
      <p:pic>
        <p:nvPicPr>
          <p:cNvPr id="6" name="Picture 5" descr="Hour Glass with red sand">
            <a:extLst>
              <a:ext uri="{FF2B5EF4-FFF2-40B4-BE49-F238E27FC236}">
                <a16:creationId xmlns:a16="http://schemas.microsoft.com/office/drawing/2014/main" id="{C06D716E-A173-40EF-B334-84B8EAE4134C}"/>
              </a:ext>
            </a:extLst>
          </p:cNvPr>
          <p:cNvPicPr>
            <a:picLocks noChangeAspect="1"/>
          </p:cNvPicPr>
          <p:nvPr/>
        </p:nvPicPr>
        <p:blipFill rotWithShape="1">
          <a:blip r:embed="rId6"/>
          <a:srcRect l="4895" r="20136" b="-2"/>
          <a:stretch/>
        </p:blipFill>
        <p:spPr>
          <a:xfrm>
            <a:off x="20" y="10"/>
            <a:ext cx="6901088" cy="6857990"/>
          </a:xfrm>
          <a:prstGeom prst="rect">
            <a:avLst/>
          </a:prstGeom>
        </p:spPr>
      </p:pic>
      <p:grpSp>
        <p:nvGrpSpPr>
          <p:cNvPr id="59" name="Group 42">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4" name="Oval 43">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0" name="Oval 44">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83939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4" name="Title 3"/>
          <p:cNvSpPr>
            <a:spLocks noGrp="1"/>
          </p:cNvSpPr>
          <p:nvPr>
            <p:ph type="title"/>
          </p:nvPr>
        </p:nvSpPr>
        <p:spPr>
          <a:xfrm>
            <a:off x="643468" y="643466"/>
            <a:ext cx="3686312" cy="5528734"/>
          </a:xfrm>
        </p:spPr>
        <p:txBody>
          <a:bodyPr>
            <a:normAutofit/>
          </a:bodyPr>
          <a:lstStyle/>
          <a:p>
            <a:pPr algn="r"/>
            <a:r>
              <a:rPr lang="en-US">
                <a:solidFill>
                  <a:srgbClr val="FFFFFF"/>
                </a:solidFill>
              </a:rPr>
              <a:t>Tips and Tricks: Preparing Your CCE</a:t>
            </a:r>
          </a:p>
        </p:txBody>
      </p:sp>
      <p:sp>
        <p:nvSpPr>
          <p:cNvPr id="5" name="Content Placeholder 4"/>
          <p:cNvSpPr>
            <a:spLocks noGrp="1"/>
          </p:cNvSpPr>
          <p:nvPr>
            <p:ph idx="1"/>
          </p:nvPr>
        </p:nvSpPr>
        <p:spPr>
          <a:xfrm>
            <a:off x="4651514" y="-1"/>
            <a:ext cx="7537142" cy="6858000"/>
          </a:xfrm>
        </p:spPr>
        <p:txBody>
          <a:bodyPr anchor="ctr">
            <a:normAutofit/>
          </a:bodyPr>
          <a:lstStyle/>
          <a:p>
            <a:r>
              <a:rPr lang="en-US" sz="1400" dirty="0"/>
              <a:t>Review CCE Guidelines document and CCE Rating Form.</a:t>
            </a:r>
          </a:p>
          <a:p>
            <a:endParaRPr lang="en-US" sz="1400" dirty="0"/>
          </a:p>
          <a:p>
            <a:r>
              <a:rPr lang="en-US" sz="1400" dirty="0"/>
              <a:t>Review Sample Documents, available in the Department of Clinical Training.</a:t>
            </a:r>
          </a:p>
          <a:p>
            <a:endParaRPr lang="en-US" sz="1400" dirty="0"/>
          </a:p>
          <a:p>
            <a:r>
              <a:rPr lang="en-US" sz="1400" dirty="0"/>
              <a:t>Give yourself ample time to prepare and to edit your document. </a:t>
            </a:r>
          </a:p>
          <a:p>
            <a:pPr lvl="1"/>
            <a:r>
              <a:rPr lang="en-US" sz="1400" dirty="0"/>
              <a:t>Have classmates who are strong writers review and help you edit your document, both for content and organization and grammar/spelling errors, etc. </a:t>
            </a:r>
          </a:p>
          <a:p>
            <a:pPr lvl="1"/>
            <a:r>
              <a:rPr lang="en-US" sz="1400" dirty="0"/>
              <a:t>If you have not gone through </a:t>
            </a:r>
            <a:r>
              <a:rPr lang="en-US" sz="1400" i="1" u="sng" dirty="0"/>
              <a:t>at least three rounds of editing</a:t>
            </a:r>
            <a:r>
              <a:rPr lang="en-US" sz="1400" dirty="0"/>
              <a:t>, both your own and with the feedback of others, it is likely not enough. </a:t>
            </a:r>
          </a:p>
          <a:p>
            <a:pPr lvl="1"/>
            <a:endParaRPr lang="en-US" sz="1400" dirty="0"/>
          </a:p>
          <a:p>
            <a:r>
              <a:rPr lang="en-US" sz="1400" dirty="0"/>
              <a:t>Attend CCEs and Mock CCEs of advanced students.  Be sure to conduct at least one Mock CCE before you turn in your document. This way, if you learn that something is unclear or inaccurate during your Mock CCE, you can remedy it in your document. </a:t>
            </a:r>
          </a:p>
          <a:p>
            <a:endParaRPr lang="en-US" sz="1400" dirty="0"/>
          </a:p>
          <a:p>
            <a:r>
              <a:rPr lang="en-US" sz="1400" dirty="0"/>
              <a:t>Complete your own Mock CCE and be sure to include faculty and supervisors as well as fellow students. </a:t>
            </a:r>
          </a:p>
          <a:p>
            <a:endParaRPr lang="en-US" sz="1400" dirty="0"/>
          </a:p>
          <a:p>
            <a:r>
              <a:rPr lang="en-US" sz="1400" dirty="0"/>
              <a:t>If you receive constructive feedback from faculty and supervisors, be sure to carefully consider and incorporate it. Grapple with the tougher questions and issues and seek clarification if you are unsure how to proceed. </a:t>
            </a:r>
          </a:p>
          <a:p>
            <a:endParaRPr lang="en-US" sz="1100" dirty="0"/>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96424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725" y="134911"/>
            <a:ext cx="10708523" cy="1959065"/>
          </a:xfrm>
        </p:spPr>
        <p:txBody>
          <a:bodyPr>
            <a:normAutofit fontScale="90000"/>
          </a:bodyPr>
          <a:lstStyle/>
          <a:p>
            <a:pPr algn="ctr"/>
            <a:r>
              <a:rPr lang="en-US" sz="3200" dirty="0"/>
              <a:t>Tips and Tricks: Preparing Your CCE</a:t>
            </a:r>
            <a:br>
              <a:rPr lang="en-US" sz="3200" dirty="0"/>
            </a:br>
            <a:r>
              <a:rPr lang="en-US" sz="3200" dirty="0">
                <a:latin typeface="Calibri" panose="020F0502020204030204" pitchFamily="34" charset="0"/>
                <a:cs typeface="Calibri" panose="020F0502020204030204" pitchFamily="34" charset="0"/>
              </a:rPr>
              <a:t>Schedule your date (or choose a week that you are shooting for), and schedule tasks and timelines, working backwards from then. </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1"/>
          </p:nvPr>
        </p:nvSpPr>
        <p:spPr>
          <a:xfrm>
            <a:off x="314793" y="1693889"/>
            <a:ext cx="5509935" cy="5164111"/>
          </a:xfrm>
        </p:spPr>
        <p:txBody>
          <a:bodyPr>
            <a:normAutofit fontScale="92500" lnSpcReduction="10000"/>
          </a:bodyPr>
          <a:lstStyle/>
          <a:p>
            <a:r>
              <a:rPr lang="en-US" sz="1800" dirty="0"/>
              <a:t>For example:</a:t>
            </a:r>
          </a:p>
          <a:p>
            <a:pPr marL="617220" lvl="1" indent="-342900">
              <a:buFont typeface="+mj-lt"/>
              <a:buAutoNum type="arabicPeriod"/>
            </a:pPr>
            <a:r>
              <a:rPr lang="en-US" sz="1900" dirty="0"/>
              <a:t>Transcribe </a:t>
            </a:r>
            <a:r>
              <a:rPr lang="en-US" sz="1900" dirty="0" err="1"/>
              <a:t>Theravue</a:t>
            </a:r>
            <a:r>
              <a:rPr lang="en-US" sz="1900" dirty="0"/>
              <a:t> / </a:t>
            </a:r>
            <a:r>
              <a:rPr lang="en-US" sz="1900" dirty="0" err="1"/>
              <a:t>Skillsetter</a:t>
            </a:r>
            <a:r>
              <a:rPr lang="en-US" sz="1900" dirty="0"/>
              <a:t> recordings soon after completing them and seek supervision around your responses and self-assessment rankings.</a:t>
            </a:r>
          </a:p>
          <a:p>
            <a:pPr marL="617220" lvl="1" indent="-342900">
              <a:buFont typeface="+mj-lt"/>
              <a:buAutoNum type="arabicPeriod"/>
            </a:pPr>
            <a:r>
              <a:rPr lang="en-US" sz="1900" dirty="0"/>
              <a:t>BPS Information, Diversity and Legal/Ethical Issues (one week)</a:t>
            </a:r>
          </a:p>
          <a:p>
            <a:pPr marL="617220" lvl="1" indent="-342900">
              <a:buFont typeface="+mj-lt"/>
              <a:buAutoNum type="arabicPeriod"/>
            </a:pPr>
            <a:r>
              <a:rPr lang="en-US" sz="1900" dirty="0"/>
              <a:t>Assessment, MSE and Monitoring of Treatment Outcome (one to two weeks)</a:t>
            </a:r>
          </a:p>
          <a:p>
            <a:pPr marL="617220" lvl="1" indent="-342900">
              <a:buFont typeface="+mj-lt"/>
              <a:buAutoNum type="arabicPeriod"/>
            </a:pPr>
            <a:r>
              <a:rPr lang="en-US" sz="1900" dirty="0"/>
              <a:t>Diagnosis and Differential Diagnosis (one week)</a:t>
            </a:r>
          </a:p>
          <a:p>
            <a:pPr marL="617220" lvl="1" indent="-342900">
              <a:buFont typeface="+mj-lt"/>
              <a:buAutoNum type="arabicPeriod"/>
            </a:pPr>
            <a:r>
              <a:rPr lang="en-US" sz="1900" b="1" dirty="0"/>
              <a:t>Prepare Mock CCE DRAFT 1—request faculty and supervisor feedback (one to two weeks)</a:t>
            </a:r>
            <a:endParaRPr lang="en-US" sz="1900" dirty="0"/>
          </a:p>
          <a:p>
            <a:pPr marL="617220" lvl="1" indent="-342900">
              <a:buFont typeface="+mj-lt"/>
              <a:buAutoNum type="arabicPeriod"/>
            </a:pPr>
            <a:r>
              <a:rPr lang="en-US" sz="1900" dirty="0"/>
              <a:t>Theoretical Model &amp; Relevance (two weeks, with feedback)</a:t>
            </a:r>
          </a:p>
          <a:p>
            <a:pPr marL="617220" lvl="1" indent="-342900">
              <a:buFont typeface="+mj-lt"/>
              <a:buAutoNum type="arabicPeriod"/>
            </a:pPr>
            <a:r>
              <a:rPr lang="en-US" sz="1900" dirty="0"/>
              <a:t>Integration and Individualization of Treatment (one week)</a:t>
            </a:r>
          </a:p>
          <a:p>
            <a:pPr marL="617220" lvl="1" indent="-342900">
              <a:buFont typeface="+mj-lt"/>
              <a:buAutoNum type="arabicPeriod"/>
            </a:pPr>
            <a:r>
              <a:rPr lang="en-US" sz="1900" dirty="0"/>
              <a:t>Strengths/Limitations of Model, &amp; Outcome/Self-Critique (one week)</a:t>
            </a:r>
          </a:p>
          <a:p>
            <a:pPr marL="274320" lvl="1" indent="0">
              <a:buNone/>
            </a:pPr>
            <a:endParaRPr lang="en-US" sz="1600" dirty="0"/>
          </a:p>
          <a:p>
            <a:endParaRPr lang="en-US" sz="1800" dirty="0"/>
          </a:p>
          <a:p>
            <a:endParaRPr lang="en-US" sz="1800" dirty="0"/>
          </a:p>
        </p:txBody>
      </p:sp>
      <p:sp>
        <p:nvSpPr>
          <p:cNvPr id="2" name="Content Placeholder 1">
            <a:extLst>
              <a:ext uri="{FF2B5EF4-FFF2-40B4-BE49-F238E27FC236}">
                <a16:creationId xmlns:a16="http://schemas.microsoft.com/office/drawing/2014/main" id="{199D1AC4-5CB8-7245-B9D2-F3610111DB59}"/>
              </a:ext>
            </a:extLst>
          </p:cNvPr>
          <p:cNvSpPr>
            <a:spLocks noGrp="1"/>
          </p:cNvSpPr>
          <p:nvPr>
            <p:ph sz="half" idx="2"/>
          </p:nvPr>
        </p:nvSpPr>
        <p:spPr>
          <a:xfrm>
            <a:off x="5929660" y="1893933"/>
            <a:ext cx="6137422" cy="5164111"/>
          </a:xfrm>
        </p:spPr>
        <p:txBody>
          <a:bodyPr>
            <a:normAutofit fontScale="92500" lnSpcReduction="10000"/>
          </a:bodyPr>
          <a:lstStyle/>
          <a:p>
            <a:pPr marL="617220" lvl="1" indent="-342900">
              <a:buFont typeface="+mj-lt"/>
              <a:buAutoNum type="arabicPeriod" startAt="9"/>
            </a:pPr>
            <a:r>
              <a:rPr lang="en-US" dirty="0"/>
              <a:t>DRAFT Completed: Check against CCE Rating Form to ensure that all relevant areas are adequately covered. </a:t>
            </a:r>
            <a:r>
              <a:rPr lang="en-US" sz="1800" dirty="0"/>
              <a:t>Edit for Organization, Clarity and Length—request peer feedback (using CCE Rating Form), REVISE DRAFT (one week)</a:t>
            </a:r>
          </a:p>
          <a:p>
            <a:pPr marL="617220" lvl="1" indent="-342900">
              <a:buFont typeface="+mj-lt"/>
              <a:buAutoNum type="arabicPeriod" startAt="9"/>
            </a:pPr>
            <a:r>
              <a:rPr lang="en-US" b="1" dirty="0"/>
              <a:t>Prepare Mock CCE DRAFT 2—edit for length, request faculty and supervisor feedback (one week)</a:t>
            </a:r>
          </a:p>
          <a:p>
            <a:pPr marL="617220" lvl="1" indent="-342900">
              <a:buFont typeface="+mj-lt"/>
              <a:buAutoNum type="arabicPeriod" startAt="9"/>
            </a:pPr>
            <a:r>
              <a:rPr lang="en-US" dirty="0"/>
              <a:t>DRAFT 2 Completed:  Edit for Organization, Clarity and Length—request peer feedback (using CCE Rating Form)—add Table of Contents and all formatting; REVISE DRAFT (2-3 days) and “sleep on it”</a:t>
            </a:r>
          </a:p>
          <a:p>
            <a:pPr marL="617220" lvl="1" indent="-342900">
              <a:buFont typeface="+mj-lt"/>
              <a:buAutoNum type="arabicPeriod" startAt="9"/>
            </a:pPr>
            <a:r>
              <a:rPr lang="en-US" dirty="0"/>
              <a:t>FINAL VERSION COMPLETED:  Check against CCE Rating Form to ensure that all relevant areas are adequately covered; proofread carefully (2-3 days)!! Submit to Department and Celebrate!  Get some rest….</a:t>
            </a:r>
          </a:p>
          <a:p>
            <a:pPr marL="617220" lvl="1" indent="-342900">
              <a:buFont typeface="+mj-lt"/>
              <a:buAutoNum type="arabicPeriod" startAt="9"/>
            </a:pPr>
            <a:r>
              <a:rPr lang="en-US" dirty="0"/>
              <a:t>Finalize CCE Presentation and edit for length (20 minutes max!): Practice, Practice, Practice!! (two weeks)</a:t>
            </a:r>
          </a:p>
          <a:p>
            <a:pPr marL="617220" lvl="1" indent="-342900">
              <a:buFont typeface="+mj-lt"/>
              <a:buAutoNum type="arabicPeriod" startAt="9"/>
            </a:pPr>
            <a:r>
              <a:rPr lang="en-US" dirty="0"/>
              <a:t>Attend Meeting…Best of Luck!!</a:t>
            </a:r>
          </a:p>
        </p:txBody>
      </p:sp>
    </p:spTree>
    <p:extLst>
      <p:ext uri="{BB962C8B-B14F-4D97-AF65-F5344CB8AC3E}">
        <p14:creationId xmlns:p14="http://schemas.microsoft.com/office/powerpoint/2010/main" val="3231207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643468" y="643466"/>
            <a:ext cx="3686312" cy="5528734"/>
          </a:xfrm>
        </p:spPr>
        <p:txBody>
          <a:bodyPr>
            <a:normAutofit/>
          </a:bodyPr>
          <a:lstStyle/>
          <a:p>
            <a:pPr algn="r"/>
            <a:r>
              <a:rPr lang="en-US">
                <a:solidFill>
                  <a:srgbClr val="FFFFFF"/>
                </a:solidFill>
              </a:rPr>
              <a:t>Advice from Advanced Students</a:t>
            </a:r>
          </a:p>
        </p:txBody>
      </p:sp>
      <p:sp>
        <p:nvSpPr>
          <p:cNvPr id="3" name="Content Placeholder 2"/>
          <p:cNvSpPr>
            <a:spLocks noGrp="1"/>
          </p:cNvSpPr>
          <p:nvPr>
            <p:ph idx="1"/>
          </p:nvPr>
        </p:nvSpPr>
        <p:spPr>
          <a:xfrm>
            <a:off x="4651513" y="171119"/>
            <a:ext cx="7537142" cy="6857999"/>
          </a:xfrm>
        </p:spPr>
        <p:txBody>
          <a:bodyPr anchor="ctr">
            <a:normAutofit/>
          </a:bodyPr>
          <a:lstStyle/>
          <a:p>
            <a:r>
              <a:rPr lang="en-US" sz="1200" dirty="0"/>
              <a:t>Don’t stress, start early, do many mocks, ask people to review your document. </a:t>
            </a:r>
          </a:p>
          <a:p>
            <a:r>
              <a:rPr lang="en-US" sz="1200" dirty="0"/>
              <a:t>You should get started early and send your document to friends and colleagues…to read and give you advice.  Write at least three drafts to make sure you do not have grammar or formatting mistakes. </a:t>
            </a:r>
          </a:p>
          <a:p>
            <a:r>
              <a:rPr lang="en-US" sz="1200" dirty="0"/>
              <a:t>SCHEDULE MOCKS with not just your friends, but professors and other students you are not close with to give you feedback. Do as many mocks as possible.</a:t>
            </a:r>
          </a:p>
          <a:p>
            <a:r>
              <a:rPr lang="en-US" sz="1200" dirty="0"/>
              <a:t>Know the therapeutic orientation of the committees. Make sure the language you use is simple and clear. No jargon. </a:t>
            </a:r>
          </a:p>
          <a:p>
            <a:r>
              <a:rPr lang="en-US" sz="1200" dirty="0"/>
              <a:t>Invite some friends to go through the CCE presentation, slide by slide. And make sure you include friends with as many therapeutic orientations as possible.</a:t>
            </a:r>
          </a:p>
          <a:p>
            <a:r>
              <a:rPr lang="en-US" sz="1200" dirty="0"/>
              <a:t>Schedule your CCE oral defense before fall semester—this will allow you to have ample time to prepare your internship applications in the fall.</a:t>
            </a:r>
          </a:p>
          <a:p>
            <a:r>
              <a:rPr lang="en-US" sz="1200" dirty="0"/>
              <a:t>Don’t listen to your peers. Your peers often perpetuate CCE rumors and create hysteria and unnecessary anxiety. Keep to yourself during the CCE process and if you have any questions, refer to Nova’s written materials (or the DCT) regarding what is required in your presentation/document/etc.</a:t>
            </a:r>
          </a:p>
          <a:p>
            <a:r>
              <a:rPr lang="en-US" sz="1200" dirty="0"/>
              <a:t>Overprepare. No matter how nervous you may be, if you are overprepared you come across as more confident AND competent. I was asked very few questions for this reason (and I had a committee member who is frequently “blacklisted”).</a:t>
            </a:r>
          </a:p>
          <a:p>
            <a:r>
              <a:rPr lang="en-US" sz="1200" dirty="0"/>
              <a:t>Don’t be combative/defensive [during your meeting]. Your conceptualization and treatment may be good but there are always different approaches, so stand up for your actions but be open to other ways.</a:t>
            </a:r>
          </a:p>
          <a:p>
            <a:endParaRPr lang="en-US" sz="8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22153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sz="3400"/>
              <a:t>Advice from Advanced Students:</a:t>
            </a:r>
            <a:br>
              <a:rPr lang="en-US" sz="3400"/>
            </a:br>
            <a:r>
              <a:rPr lang="en-US" sz="3400"/>
              <a:t>What do you wish you had known before the CCE?</a:t>
            </a:r>
          </a:p>
        </p:txBody>
      </p:sp>
      <p:sp>
        <p:nvSpPr>
          <p:cNvPr id="18" name="Rectangle 17">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18AF921-1232-41E2-B71F-5C993F271E6F}"/>
              </a:ext>
            </a:extLst>
          </p:cNvPr>
          <p:cNvGraphicFramePr>
            <a:graphicFrameLocks noGrp="1"/>
          </p:cNvGraphicFramePr>
          <p:nvPr>
            <p:ph idx="1"/>
            <p:extLst>
              <p:ext uri="{D42A27DB-BD31-4B8C-83A1-F6EECF244321}">
                <p14:modId xmlns:p14="http://schemas.microsoft.com/office/powerpoint/2010/main" val="291008384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7432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of Luck!!!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9175" y="2241550"/>
            <a:ext cx="5080000" cy="3810000"/>
          </a:xfrm>
        </p:spPr>
      </p:pic>
    </p:spTree>
    <p:extLst>
      <p:ext uri="{BB962C8B-B14F-4D97-AF65-F5344CB8AC3E}">
        <p14:creationId xmlns:p14="http://schemas.microsoft.com/office/powerpoint/2010/main" val="312971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6C176C-7339-4F24-AB1D-985B3681B939}"/>
              </a:ext>
            </a:extLst>
          </p:cNvPr>
          <p:cNvSpPr>
            <a:spLocks noGrp="1"/>
          </p:cNvSpPr>
          <p:nvPr>
            <p:ph type="title"/>
          </p:nvPr>
        </p:nvSpPr>
        <p:spPr>
          <a:xfrm>
            <a:off x="854439" y="484632"/>
            <a:ext cx="10273809" cy="1609344"/>
          </a:xfrm>
        </p:spPr>
        <p:txBody>
          <a:bodyPr>
            <a:normAutofit fontScale="90000"/>
          </a:bodyPr>
          <a:lstStyle/>
          <a:p>
            <a:pPr algn="ctr"/>
            <a:r>
              <a:rPr lang="en-US" sz="4400" dirty="0"/>
              <a:t>CCE format : Skills Demonstration </a:t>
            </a:r>
            <a:r>
              <a:rPr lang="en-US" sz="2700" dirty="0"/>
              <a:t>(Session Recording Replaced with </a:t>
            </a:r>
            <a:r>
              <a:rPr lang="en-US" sz="2700" dirty="0" err="1"/>
              <a:t>Theravue</a:t>
            </a:r>
            <a:r>
              <a:rPr lang="en-US" sz="2700" dirty="0"/>
              <a:t> / </a:t>
            </a:r>
            <a:r>
              <a:rPr lang="en-US" sz="2700" dirty="0" err="1"/>
              <a:t>Skillsetter</a:t>
            </a:r>
            <a:r>
              <a:rPr lang="en-US" sz="2700" dirty="0"/>
              <a:t>)</a:t>
            </a:r>
            <a:endParaRPr lang="en-US" sz="3600" dirty="0"/>
          </a:p>
        </p:txBody>
      </p:sp>
      <p:sp>
        <p:nvSpPr>
          <p:cNvPr id="5" name="Content Placeholder 4">
            <a:extLst>
              <a:ext uri="{FF2B5EF4-FFF2-40B4-BE49-F238E27FC236}">
                <a16:creationId xmlns:a16="http://schemas.microsoft.com/office/drawing/2014/main" id="{D54D565E-8700-4C08-8E14-6C8EF5AD4DED}"/>
              </a:ext>
            </a:extLst>
          </p:cNvPr>
          <p:cNvSpPr>
            <a:spLocks noGrp="1"/>
          </p:cNvSpPr>
          <p:nvPr>
            <p:ph idx="1"/>
          </p:nvPr>
        </p:nvSpPr>
        <p:spPr>
          <a:xfrm>
            <a:off x="854439" y="2093975"/>
            <a:ext cx="10457588" cy="4590909"/>
          </a:xfrm>
        </p:spPr>
        <p:txBody>
          <a:bodyPr>
            <a:normAutofit lnSpcReduction="10000"/>
          </a:bodyPr>
          <a:lstStyle/>
          <a:p>
            <a:r>
              <a:rPr lang="en-US" dirty="0"/>
              <a:t>1. Written Document – submitted at minimum three weeks prior oral defense</a:t>
            </a:r>
          </a:p>
          <a:p>
            <a:endParaRPr lang="en-US" dirty="0"/>
          </a:p>
          <a:p>
            <a:r>
              <a:rPr lang="en-US" dirty="0"/>
              <a:t>2. </a:t>
            </a:r>
            <a:r>
              <a:rPr lang="en-US" b="1" dirty="0"/>
              <a:t>Skills demonstration using </a:t>
            </a:r>
            <a:r>
              <a:rPr lang="en-US" b="1" dirty="0" err="1"/>
              <a:t>Theravue</a:t>
            </a:r>
            <a:r>
              <a:rPr lang="en-US" b="1" dirty="0"/>
              <a:t> / </a:t>
            </a:r>
            <a:r>
              <a:rPr lang="en-US" b="1" dirty="0" err="1"/>
              <a:t>Skillsetter</a:t>
            </a:r>
            <a:r>
              <a:rPr lang="en-US" b="1" dirty="0"/>
              <a:t> replaces session recording</a:t>
            </a:r>
          </a:p>
          <a:p>
            <a:pPr lvl="1"/>
            <a:r>
              <a:rPr lang="en-US" dirty="0"/>
              <a:t>A transcript will still be required and include a new, brief self-analysis (identifying specific competency elements demonstrated) – see CCE Self-Assessment and Transcript Form (Appendix F of the CCE Guidelines).</a:t>
            </a:r>
          </a:p>
          <a:p>
            <a:pPr lvl="1"/>
            <a:r>
              <a:rPr lang="en-US" dirty="0"/>
              <a:t>Only 20% of CCE ratings (four items on CCE rating form) directly from </a:t>
            </a:r>
            <a:r>
              <a:rPr lang="en-US" dirty="0" err="1"/>
              <a:t>Theravue</a:t>
            </a:r>
            <a:r>
              <a:rPr lang="en-US" dirty="0"/>
              <a:t> / </a:t>
            </a:r>
            <a:r>
              <a:rPr lang="en-US" dirty="0" err="1"/>
              <a:t>Skillsetter</a:t>
            </a:r>
            <a:r>
              <a:rPr lang="en-US" dirty="0"/>
              <a:t>; partially informs the three professionalism items (Legal and Ethical Issues, Diversity, Outcome/Self Critique)</a:t>
            </a:r>
          </a:p>
          <a:p>
            <a:pPr lvl="1"/>
            <a:r>
              <a:rPr lang="en-US" dirty="0"/>
              <a:t>Helpful preparation for new EPPP- Part 2 likely to be adopted by FL over next few years</a:t>
            </a:r>
          </a:p>
          <a:p>
            <a:pPr lvl="1"/>
            <a:r>
              <a:rPr lang="en-US" dirty="0"/>
              <a:t>Elimination of session recording allows for more practicum options and possibly faster CCE remediation</a:t>
            </a:r>
          </a:p>
          <a:p>
            <a:pPr lvl="1"/>
            <a:endParaRPr lang="en-US" b="1" dirty="0"/>
          </a:p>
          <a:p>
            <a:r>
              <a:rPr lang="en-US" dirty="0"/>
              <a:t>3. Oral defense – schedule two hours with committee members – 20 minutes formal presentation and 1-1.5+ hours of Q&amp;A.</a:t>
            </a:r>
          </a:p>
        </p:txBody>
      </p:sp>
    </p:spTree>
    <p:extLst>
      <p:ext uri="{BB962C8B-B14F-4D97-AF65-F5344CB8AC3E}">
        <p14:creationId xmlns:p14="http://schemas.microsoft.com/office/powerpoint/2010/main" val="79527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11D972-B7CA-42AA-9FC6-0DC03C1A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hand holding a pen and shading circles on a sheet">
            <a:extLst>
              <a:ext uri="{FF2B5EF4-FFF2-40B4-BE49-F238E27FC236}">
                <a16:creationId xmlns:a16="http://schemas.microsoft.com/office/drawing/2014/main" id="{3F7CA4EA-037A-40D9-8C61-FA2687CE0647}"/>
              </a:ext>
            </a:extLst>
          </p:cNvPr>
          <p:cNvPicPr>
            <a:picLocks noChangeAspect="1"/>
          </p:cNvPicPr>
          <p:nvPr/>
        </p:nvPicPr>
        <p:blipFill rotWithShape="1">
          <a:blip r:embed="rId2"/>
          <a:srcRect t="3433"/>
          <a:stretch/>
        </p:blipFill>
        <p:spPr>
          <a:xfrm>
            <a:off x="20" y="10"/>
            <a:ext cx="12191980" cy="6857989"/>
          </a:xfrm>
          <a:prstGeom prst="rect">
            <a:avLst/>
          </a:prstGeom>
        </p:spPr>
      </p:pic>
      <p:sp>
        <p:nvSpPr>
          <p:cNvPr id="12" name="Rectangle 11">
            <a:extLst>
              <a:ext uri="{FF2B5EF4-FFF2-40B4-BE49-F238E27FC236}">
                <a16:creationId xmlns:a16="http://schemas.microsoft.com/office/drawing/2014/main" id="{42D4C4BF-D625-406D-9528-001C8CE3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089C59-8C8D-4588-A54E-506A5E0146D5}"/>
              </a:ext>
            </a:extLst>
          </p:cNvPr>
          <p:cNvSpPr>
            <a:spLocks noGrp="1"/>
          </p:cNvSpPr>
          <p:nvPr>
            <p:ph type="ctrTitle"/>
          </p:nvPr>
        </p:nvSpPr>
        <p:spPr>
          <a:xfrm>
            <a:off x="1051560" y="4355692"/>
            <a:ext cx="9085940" cy="1472224"/>
          </a:xfrm>
        </p:spPr>
        <p:txBody>
          <a:bodyPr anchor="b">
            <a:normAutofit/>
          </a:bodyPr>
          <a:lstStyle/>
          <a:p>
            <a:pPr algn="ctr"/>
            <a:r>
              <a:rPr lang="en-US" sz="5200" dirty="0" err="1"/>
              <a:t>Theravue</a:t>
            </a:r>
            <a:r>
              <a:rPr lang="en-US" sz="5200" dirty="0"/>
              <a:t> / </a:t>
            </a:r>
            <a:r>
              <a:rPr lang="en-US" sz="5200" dirty="0" err="1"/>
              <a:t>Skillsetter</a:t>
            </a:r>
            <a:r>
              <a:rPr lang="en-US" sz="5200" dirty="0"/>
              <a:t>: </a:t>
            </a:r>
            <a:br>
              <a:rPr lang="en-US" sz="5200" dirty="0"/>
            </a:br>
            <a:r>
              <a:rPr lang="en-US" sz="5200" dirty="0"/>
              <a:t>Date TBA</a:t>
            </a:r>
          </a:p>
        </p:txBody>
      </p:sp>
      <p:sp>
        <p:nvSpPr>
          <p:cNvPr id="2" name="TextBox 1">
            <a:extLst>
              <a:ext uri="{FF2B5EF4-FFF2-40B4-BE49-F238E27FC236}">
                <a16:creationId xmlns:a16="http://schemas.microsoft.com/office/drawing/2014/main" id="{FB6C3E6F-18A4-422A-B846-14A3B6B67C4A}"/>
              </a:ext>
            </a:extLst>
          </p:cNvPr>
          <p:cNvSpPr txBox="1"/>
          <p:nvPr/>
        </p:nvSpPr>
        <p:spPr>
          <a:xfrm>
            <a:off x="1069848" y="5908301"/>
            <a:ext cx="9052560" cy="838727"/>
          </a:xfrm>
          <a:prstGeom prst="rect">
            <a:avLst/>
          </a:prstGeom>
        </p:spPr>
        <p:txBody>
          <a:bodyPr rtlCol="0">
            <a:normAutofit/>
          </a:bodyPr>
          <a:lstStyle/>
          <a:p>
            <a:pPr algn="ctr">
              <a:lnSpc>
                <a:spcPct val="90000"/>
              </a:lnSpc>
              <a:spcAft>
                <a:spcPts val="600"/>
              </a:spcAft>
            </a:pPr>
            <a:r>
              <a:rPr lang="en-US" sz="4000" b="1" dirty="0"/>
              <a:t>Student Vote</a:t>
            </a:r>
          </a:p>
        </p:txBody>
      </p:sp>
      <p:grpSp>
        <p:nvGrpSpPr>
          <p:cNvPr id="14" name="Group 13">
            <a:extLst>
              <a:ext uri="{FF2B5EF4-FFF2-40B4-BE49-F238E27FC236}">
                <a16:creationId xmlns:a16="http://schemas.microsoft.com/office/drawing/2014/main" id="{E338BB70-4256-4514-BA1C-E72F3183F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 name="Oval 14">
              <a:extLst>
                <a:ext uri="{FF2B5EF4-FFF2-40B4-BE49-F238E27FC236}">
                  <a16:creationId xmlns:a16="http://schemas.microsoft.com/office/drawing/2014/main" id="{91218D88-B948-435E-A82D-93BE5F098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A8EAC300-6464-49C0-8F29-B68528304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338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6839A44-7256-4FA9-B4B6-4E29E9A3E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3C235E-98F2-4042-809B-3A97FD8F5944}"/>
              </a:ext>
            </a:extLst>
          </p:cNvPr>
          <p:cNvSpPr>
            <a:spLocks noGrp="1"/>
          </p:cNvSpPr>
          <p:nvPr>
            <p:ph type="title"/>
          </p:nvPr>
        </p:nvSpPr>
        <p:spPr>
          <a:xfrm>
            <a:off x="8479777" y="639763"/>
            <a:ext cx="3046073" cy="5177377"/>
          </a:xfrm>
          <a:ln>
            <a:noFill/>
          </a:ln>
        </p:spPr>
        <p:txBody>
          <a:bodyPr>
            <a:normAutofit/>
          </a:bodyPr>
          <a:lstStyle/>
          <a:p>
            <a:r>
              <a:rPr lang="en-US" sz="3700"/>
              <a:t>Theravue / Skillsetter</a:t>
            </a:r>
          </a:p>
        </p:txBody>
      </p:sp>
      <p:grpSp>
        <p:nvGrpSpPr>
          <p:cNvPr id="22" name="Group 21">
            <a:extLst>
              <a:ext uri="{FF2B5EF4-FFF2-40B4-BE49-F238E27FC236}">
                <a16:creationId xmlns:a16="http://schemas.microsoft.com/office/drawing/2014/main" id="{0297EC10-3FA3-405D-8330-7FE09439F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22">
              <a:extLst>
                <a:ext uri="{FF2B5EF4-FFF2-40B4-BE49-F238E27FC236}">
                  <a16:creationId xmlns:a16="http://schemas.microsoft.com/office/drawing/2014/main" id="{AC89356B-08DA-4B8B-9B20-EFDCF2B2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23">
              <a:extLst>
                <a:ext uri="{FF2B5EF4-FFF2-40B4-BE49-F238E27FC236}">
                  <a16:creationId xmlns:a16="http://schemas.microsoft.com/office/drawing/2014/main" id="{53A61CB2-65E6-42A9-A226-C718AE327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9" name="Content Placeholder 2">
            <a:extLst>
              <a:ext uri="{FF2B5EF4-FFF2-40B4-BE49-F238E27FC236}">
                <a16:creationId xmlns:a16="http://schemas.microsoft.com/office/drawing/2014/main" id="{36AE7D72-B932-4629-9170-BA53B2BA02D3}"/>
              </a:ext>
            </a:extLst>
          </p:cNvPr>
          <p:cNvGraphicFramePr>
            <a:graphicFrameLocks noGrp="1"/>
          </p:cNvGraphicFramePr>
          <p:nvPr>
            <p:ph idx="1"/>
            <p:extLst>
              <p:ext uri="{D42A27DB-BD31-4B8C-83A1-F6EECF244321}">
                <p14:modId xmlns:p14="http://schemas.microsoft.com/office/powerpoint/2010/main" val="563076836"/>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4095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D27D-59D0-4A20-A0E1-F6BCB5BD555B}"/>
              </a:ext>
            </a:extLst>
          </p:cNvPr>
          <p:cNvSpPr>
            <a:spLocks noGrp="1"/>
          </p:cNvSpPr>
          <p:nvPr>
            <p:ph type="title"/>
          </p:nvPr>
        </p:nvSpPr>
        <p:spPr>
          <a:xfrm>
            <a:off x="1069848" y="484632"/>
            <a:ext cx="10058400" cy="1609344"/>
          </a:xfrm>
        </p:spPr>
        <p:txBody>
          <a:bodyPr>
            <a:normAutofit/>
          </a:bodyPr>
          <a:lstStyle/>
          <a:p>
            <a:r>
              <a:rPr lang="en-US" b="1"/>
              <a:t>CCE Self-Assessment and Transcript Form (Appendix F)</a:t>
            </a:r>
            <a:endParaRPr lang="en-US" dirty="0"/>
          </a:p>
        </p:txBody>
      </p:sp>
      <p:sp>
        <p:nvSpPr>
          <p:cNvPr id="14" name="Rectangle 13">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C480D6-8A03-4229-80DD-EF0FFA704742}"/>
              </a:ext>
            </a:extLst>
          </p:cNvPr>
          <p:cNvGraphicFramePr>
            <a:graphicFrameLocks noGrp="1"/>
          </p:cNvGraphicFramePr>
          <p:nvPr>
            <p:ph idx="1"/>
            <p:extLst>
              <p:ext uri="{D42A27DB-BD31-4B8C-83A1-F6EECF244321}">
                <p14:modId xmlns:p14="http://schemas.microsoft.com/office/powerpoint/2010/main" val="367187164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253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8B01-2318-412E-ABE2-89B1DEDE7C2D}"/>
              </a:ext>
            </a:extLst>
          </p:cNvPr>
          <p:cNvSpPr>
            <a:spLocks noGrp="1"/>
          </p:cNvSpPr>
          <p:nvPr>
            <p:ph type="title"/>
          </p:nvPr>
        </p:nvSpPr>
        <p:spPr>
          <a:xfrm>
            <a:off x="1069848" y="484632"/>
            <a:ext cx="10058400" cy="1609344"/>
          </a:xfrm>
        </p:spPr>
        <p:txBody>
          <a:bodyPr>
            <a:normAutofit/>
          </a:bodyPr>
          <a:lstStyle/>
          <a:p>
            <a:r>
              <a:rPr lang="en-US" sz="4000" dirty="0" err="1"/>
              <a:t>Theravue</a:t>
            </a:r>
            <a:r>
              <a:rPr lang="en-US" sz="4000" dirty="0"/>
              <a:t> / </a:t>
            </a:r>
            <a:r>
              <a:rPr lang="en-US" sz="4000" dirty="0" err="1"/>
              <a:t>Skillsetter</a:t>
            </a:r>
            <a:r>
              <a:rPr lang="en-US" sz="4000" dirty="0"/>
              <a:t>: helpful hints</a:t>
            </a:r>
          </a:p>
        </p:txBody>
      </p:sp>
      <p:sp>
        <p:nvSpPr>
          <p:cNvPr id="17" name="Rectangle 16">
            <a:extLst>
              <a:ext uri="{FF2B5EF4-FFF2-40B4-BE49-F238E27FC236}">
                <a16:creationId xmlns:a16="http://schemas.microsoft.com/office/drawing/2014/main" id="{E2A093B8-A2CC-4243-9D24-415419DA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705933B4-8DB5-467C-9B45-667088339C6A}"/>
              </a:ext>
            </a:extLst>
          </p:cNvPr>
          <p:cNvGraphicFramePr>
            <a:graphicFrameLocks noGrp="1"/>
          </p:cNvGraphicFramePr>
          <p:nvPr>
            <p:ph idx="1"/>
            <p:extLst>
              <p:ext uri="{D42A27DB-BD31-4B8C-83A1-F6EECF244321}">
                <p14:modId xmlns:p14="http://schemas.microsoft.com/office/powerpoint/2010/main" val="1319668839"/>
              </p:ext>
            </p:extLst>
          </p:nvPr>
        </p:nvGraphicFramePr>
        <p:xfrm>
          <a:off x="315310" y="2175642"/>
          <a:ext cx="11592911" cy="4466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1572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8392B6BE64274581B65C538AA16310" ma:contentTypeVersion="15" ma:contentTypeDescription="Create a new document." ma:contentTypeScope="" ma:versionID="1c0fcfca68eb5f4c7a894794be3b77be">
  <xsd:schema xmlns:xsd="http://www.w3.org/2001/XMLSchema" xmlns:xs="http://www.w3.org/2001/XMLSchema" xmlns:p="http://schemas.microsoft.com/office/2006/metadata/properties" xmlns:ns1="http://schemas.microsoft.com/sharepoint/v3" xmlns:ns3="1673ba76-6796-4625-b0e9-c4e2e79b2a0e" xmlns:ns4="bc798777-a161-4f13-9a33-53504951b975" targetNamespace="http://schemas.microsoft.com/office/2006/metadata/properties" ma:root="true" ma:fieldsID="e8402fbdea108fb382e8c7d1bb09d098" ns1:_="" ns3:_="" ns4:_="">
    <xsd:import namespace="http://schemas.microsoft.com/sharepoint/v3"/>
    <xsd:import namespace="1673ba76-6796-4625-b0e9-c4e2e79b2a0e"/>
    <xsd:import namespace="bc798777-a161-4f13-9a33-53504951b9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3ba76-6796-4625-b0e9-c4e2e79b2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798777-a161-4f13-9a33-53504951b9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8CF9A-B91F-4E49-897C-5FA37D711E17}">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47C8909-733B-4102-9256-74751EAD2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73ba76-6796-4625-b0e9-c4e2e79b2a0e"/>
    <ds:schemaRef ds:uri="bc798777-a161-4f13-9a33-53504951b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D54BFC-BBDE-4D94-BA4D-9197B59235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23549</TotalTime>
  <Words>6737</Words>
  <Application>Microsoft Office PowerPoint</Application>
  <PresentationFormat>Widescreen</PresentationFormat>
  <Paragraphs>404</Paragraphs>
  <Slides>46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Rockwell Extra Bold</vt:lpstr>
      <vt:lpstr>Wingdings</vt:lpstr>
      <vt:lpstr>Wood Type</vt:lpstr>
      <vt:lpstr>Student CCE Brown Bag</vt:lpstr>
      <vt:lpstr>Why do we need a Clinical Competency Exam?</vt:lpstr>
      <vt:lpstr>Theravue is now… </vt:lpstr>
      <vt:lpstr>Clinical Competency Areas</vt:lpstr>
      <vt:lpstr>CCE format : Skills Demonstration (Session Recording Replaced with Theravue / Skillsetter)</vt:lpstr>
      <vt:lpstr>Theravue / Skillsetter:  Date TBA</vt:lpstr>
      <vt:lpstr>Theravue / Skillsetter</vt:lpstr>
      <vt:lpstr>CCE Self-Assessment and Transcript Form (Appendix F)</vt:lpstr>
      <vt:lpstr>Theravue / Skillsetter: helpful hints</vt:lpstr>
      <vt:lpstr>Checklist (Appendix B)</vt:lpstr>
      <vt:lpstr>Questions?</vt:lpstr>
      <vt:lpstr>How do I pass my CCE?</vt:lpstr>
      <vt:lpstr>How do I pass my CCE?</vt:lpstr>
      <vt:lpstr>How do I pass my CCE?</vt:lpstr>
      <vt:lpstr>How do I pass my CCE?</vt:lpstr>
      <vt:lpstr>How do I pass my CCE?</vt:lpstr>
      <vt:lpstr>How do I pass my CCE?</vt:lpstr>
      <vt:lpstr>How do I pass my CCE?</vt:lpstr>
      <vt:lpstr>How do I pass my CCE?</vt:lpstr>
      <vt:lpstr>How do I pass my CCE?</vt:lpstr>
      <vt:lpstr>How do I pass my CCE?</vt:lpstr>
      <vt:lpstr>Pass, Needs Remediation &amp; Split Decisions</vt:lpstr>
      <vt:lpstr>Frequently Asked Questions</vt:lpstr>
      <vt:lpstr>How do students generally fail the CCE?</vt:lpstr>
      <vt:lpstr>Can I use a case from my first-year practicum?</vt:lpstr>
      <vt:lpstr>How extensive should my alternate conceptualization be?</vt:lpstr>
      <vt:lpstr>Where and when do I describe my Alternate Conceptualization?</vt:lpstr>
      <vt:lpstr>What goes in the Appendices rather than the document?</vt:lpstr>
      <vt:lpstr>What should I include in my 20-minute presentation?</vt:lpstr>
      <vt:lpstr>What makes for “good” Theravue / Skillsetter recordings</vt:lpstr>
      <vt:lpstr>What roles can faculty and supervisors play in helping students prepare for the CCE?</vt:lpstr>
      <vt:lpstr>Facts vs. Myths</vt:lpstr>
      <vt:lpstr>MYTH:  You must use a case from a specific theoretical orientation (e.g., CBT) to pass your CCE. </vt:lpstr>
      <vt:lpstr>MYTH:  You must have a “clean, perfect” (i.e., not too complex) case to pass the CCE. </vt:lpstr>
      <vt:lpstr>MYTH:  My committee members do not subscribe to the theoretical orientation used for my CCE case. I’m afraid I’m going to fail!</vt:lpstr>
      <vt:lpstr>MYTH:  Faculty members each have their own checklist, and these vary widely. </vt:lpstr>
      <vt:lpstr>MYTH:  You may not present a case where the client presents with an Adjustment Disorder, an “Other Specified” Disorder, or “Other Conditions That May Be a Focus of Clinical Attention” (V-code).</vt:lpstr>
      <vt:lpstr>MYTH:  You may not present a case where sessions were conducted in a language other than English.</vt:lpstr>
      <vt:lpstr>MYTH: Whether a student passes or fails depends more on their committee than on their performance. </vt:lpstr>
      <vt:lpstr>There is a CCE fail quota. </vt:lpstr>
      <vt:lpstr>Time and Stress Management</vt:lpstr>
      <vt:lpstr>Tips and Tricks: Preparing Your CCE</vt:lpstr>
      <vt:lpstr>Tips and Tricks: Preparing Your CCE Schedule your date (or choose a week that you are shooting for), and schedule tasks and timelines, working backwards from then.  </vt:lpstr>
      <vt:lpstr>Advice from Advanced Students</vt:lpstr>
      <vt:lpstr>Advice from Advanced Students: What do you wish you had known before the CCE?</vt:lpstr>
      <vt:lpstr>Best of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CCE Brown Bag</dc:title>
  <dc:creator>Barbara Garcia Lavin</dc:creator>
  <cp:lastModifiedBy>Emily Georgia Salivar</cp:lastModifiedBy>
  <cp:revision>34</cp:revision>
  <dcterms:created xsi:type="dcterms:W3CDTF">2020-05-21T02:23:12Z</dcterms:created>
  <dcterms:modified xsi:type="dcterms:W3CDTF">2023-03-16T13:58:34Z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0x010100408392B6BE64274581B65C538AA16310</vt:lpwstr>
  </property>
</Properties>
</file>